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1871" r:id="rId2"/>
    <p:sldId id="2123" r:id="rId3"/>
    <p:sldId id="2132" r:id="rId4"/>
    <p:sldId id="2071" r:id="rId5"/>
    <p:sldId id="2133" r:id="rId6"/>
    <p:sldId id="2087" r:id="rId7"/>
    <p:sldId id="2088" r:id="rId8"/>
    <p:sldId id="2073" r:id="rId9"/>
    <p:sldId id="2134" r:id="rId10"/>
    <p:sldId id="2142" r:id="rId11"/>
    <p:sldId id="2143" r:id="rId12"/>
    <p:sldId id="2046" r:id="rId13"/>
    <p:sldId id="2089" r:id="rId14"/>
    <p:sldId id="2144" r:id="rId15"/>
    <p:sldId id="2048" r:id="rId16"/>
    <p:sldId id="2125" r:id="rId17"/>
    <p:sldId id="2126" r:id="rId18"/>
    <p:sldId id="2019" r:id="rId19"/>
    <p:sldId id="2033" r:id="rId20"/>
    <p:sldId id="2035" r:id="rId21"/>
    <p:sldId id="2036" r:id="rId22"/>
    <p:sldId id="2034" r:id="rId23"/>
    <p:sldId id="1985" r:id="rId24"/>
    <p:sldId id="2052" r:id="rId25"/>
    <p:sldId id="2055" r:id="rId26"/>
    <p:sldId id="2145" r:id="rId27"/>
    <p:sldId id="2146" r:id="rId28"/>
    <p:sldId id="2147" r:id="rId29"/>
    <p:sldId id="2049" r:id="rId30"/>
    <p:sldId id="2136" r:id="rId31"/>
    <p:sldId id="2014" r:id="rId32"/>
    <p:sldId id="2015" r:id="rId33"/>
    <p:sldId id="2016" r:id="rId34"/>
  </p:sldIdLst>
  <p:sldSz cx="12192000" cy="6858000"/>
  <p:notesSz cx="7010400" cy="92964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FFFFFF"/>
    <a:srgbClr val="BF8F00"/>
    <a:srgbClr val="7F7F7F"/>
    <a:srgbClr val="00FFCC"/>
    <a:srgbClr val="C85236"/>
    <a:srgbClr val="809900"/>
    <a:srgbClr val="3A60CA"/>
    <a:srgbClr val="339900"/>
    <a:srgbClr val="C77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6357" autoAdjust="0"/>
  </p:normalViewPr>
  <p:slideViewPr>
    <p:cSldViewPr snapToGrid="0">
      <p:cViewPr varScale="1">
        <p:scale>
          <a:sx n="106" d="100"/>
          <a:sy n="106"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F:\05.%20Inestigaciones%20RON\01.%20Cluster%20de%20Distritos\10.%20Reporte%20ppt\Princ_RC%20-%20Radioterapi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05.%20Inestigaciones%20RON\01.%20Cluster%20de%20Distritos\10.%20Reporte%20ppt\Princ_RC%20-%20Radioterapi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Prospectiva01\Dropbox\01.%20Inestigaciones%20RON\02.%20Tratamiento%20de%20Radioterapia\10.%20Reporte%20ppt\Princ_RC%20-%20Radioterapi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rospectiva01\Dropbox\01.%20Inestigaciones%20RON\02.%20Tratamiento%20de%20Radioterapia\10.%20Reporte%20ppt\Princ_RC%20-%20Radioterapi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F:\05.%20Inestigaciones%20RON\02.%20Tratamiento%20de%20Radioterapia\10.%20Reporte%20ppt\Princ_RC%20-%20Radioterapi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F:\05.%20Inestigaciones%20RON\02.%20Tratamiento%20de%20Radioterapia\10.%20Reporte%20ppt\Princ_RC%20-%20Radioterapi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Prospectiva01\Dropbox\01.%20Inestigaciones%20RON\02.%20Tratamiento%20de%20Radioterapia\02.%20BD\06.%20Proyeccion%20Nuevos%20Caso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Prospectiva01\Dropbox\01.%20Inestigaciones%20RON\02.%20Tratamiento%20de%20Radioterapia\02.%20BD\06.%20Proyeccion%20Nuevos%20Casos.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'[Princ_RC - Radioterapia.xlsx]Hoja1.a'!$D$2</c:f>
              <c:strCache>
                <c:ptCount val="1"/>
                <c:pt idx="0">
                  <c:v>Implentados</c:v>
                </c:pt>
              </c:strCache>
            </c:strRef>
          </c:tx>
          <c:spPr>
            <a:solidFill>
              <a:schemeClr val="accent1"/>
            </a:solidFill>
            <a:ln>
              <a:noFill/>
            </a:ln>
            <a:effectLst/>
          </c:spPr>
          <c:invertIfNegative val="0"/>
          <c:cat>
            <c:strRef>
              <c:f>'[Princ_RC - Radioterapia.xlsx]Hoja1.a'!$B$3:$C$31</c:f>
              <c:strCache>
                <c:ptCount val="29"/>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pt idx="18">
                  <c:v>2025</c:v>
                </c:pt>
                <c:pt idx="19">
                  <c:v>2026</c:v>
                </c:pt>
                <c:pt idx="20">
                  <c:v>2027</c:v>
                </c:pt>
                <c:pt idx="21">
                  <c:v>2028</c:v>
                </c:pt>
                <c:pt idx="22">
                  <c:v>2029</c:v>
                </c:pt>
                <c:pt idx="23">
                  <c:v>2030</c:v>
                </c:pt>
                <c:pt idx="24">
                  <c:v>2031</c:v>
                </c:pt>
                <c:pt idx="25">
                  <c:v>2032</c:v>
                </c:pt>
                <c:pt idx="26">
                  <c:v>2033</c:v>
                </c:pt>
                <c:pt idx="27">
                  <c:v>2034</c:v>
                </c:pt>
                <c:pt idx="28">
                  <c:v>2035</c:v>
                </c:pt>
              </c:strCache>
              <c:extLst/>
            </c:strRef>
          </c:cat>
          <c:val>
            <c:numRef>
              <c:f>'[Princ_RC - Radioterapia.xlsx]Hoja1.a'!$D$3:$D$31</c:f>
              <c:numCache>
                <c:formatCode>General</c:formatCode>
                <c:ptCount val="29"/>
                <c:pt idx="0">
                  <c:v>1</c:v>
                </c:pt>
                <c:pt idx="1">
                  <c:v>0</c:v>
                </c:pt>
                <c:pt idx="2">
                  <c:v>0</c:v>
                </c:pt>
                <c:pt idx="3">
                  <c:v>0</c:v>
                </c:pt>
                <c:pt idx="4">
                  <c:v>1</c:v>
                </c:pt>
                <c:pt idx="5">
                  <c:v>3</c:v>
                </c:pt>
                <c:pt idx="6">
                  <c:v>1</c:v>
                </c:pt>
                <c:pt idx="7">
                  <c:v>0</c:v>
                </c:pt>
                <c:pt idx="8">
                  <c:v>0</c:v>
                </c:pt>
                <c:pt idx="9">
                  <c:v>0</c:v>
                </c:pt>
                <c:pt idx="10">
                  <c:v>0</c:v>
                </c:pt>
                <c:pt idx="11">
                  <c:v>2</c:v>
                </c:pt>
                <c:pt idx="12">
                  <c:v>0</c:v>
                </c:pt>
                <c:pt idx="13">
                  <c:v>2</c:v>
                </c:pt>
                <c:pt idx="14">
                  <c:v>0</c:v>
                </c:pt>
                <c:pt idx="15">
                  <c:v>1</c:v>
                </c:pt>
                <c:pt idx="16">
                  <c:v>0</c:v>
                </c:pt>
                <c:pt idx="17">
                  <c:v>0</c:v>
                </c:pt>
                <c:pt idx="18">
                  <c:v>0</c:v>
                </c:pt>
                <c:pt idx="19">
                  <c:v>0</c:v>
                </c:pt>
                <c:pt idx="20">
                  <c:v>0</c:v>
                </c:pt>
                <c:pt idx="21">
                  <c:v>0</c:v>
                </c:pt>
                <c:pt idx="22">
                  <c:v>0</c:v>
                </c:pt>
                <c:pt idx="23">
                  <c:v>0</c:v>
                </c:pt>
                <c:pt idx="24">
                  <c:v>0</c:v>
                </c:pt>
                <c:pt idx="25">
                  <c:v>0</c:v>
                </c:pt>
                <c:pt idx="26">
                  <c:v>0</c:v>
                </c:pt>
                <c:pt idx="27">
                  <c:v>0</c:v>
                </c:pt>
                <c:pt idx="28">
                  <c:v>0</c:v>
                </c:pt>
              </c:numCache>
            </c:numRef>
          </c:val>
          <c:extLst>
            <c:ext xmlns:c16="http://schemas.microsoft.com/office/drawing/2014/chart" uri="{C3380CC4-5D6E-409C-BE32-E72D297353CC}">
              <c16:uniqueId val="{00000000-581C-4885-A40B-0D9C90345FA8}"/>
            </c:ext>
          </c:extLst>
        </c:ser>
        <c:ser>
          <c:idx val="1"/>
          <c:order val="1"/>
          <c:tx>
            <c:strRef>
              <c:f>'[Princ_RC - Radioterapia.xlsx]Hoja1.a'!$E$2</c:f>
              <c:strCache>
                <c:ptCount val="1"/>
                <c:pt idx="0">
                  <c:v>Acumulado</c:v>
                </c:pt>
              </c:strCache>
            </c:strRef>
          </c:tx>
          <c:spPr>
            <a:solidFill>
              <a:schemeClr val="bg2">
                <a:lumMod val="75000"/>
              </a:schemeClr>
            </a:solidFill>
            <a:ln>
              <a:noFill/>
            </a:ln>
            <a:effectLst/>
          </c:spPr>
          <c:invertIfNegative val="0"/>
          <c:cat>
            <c:strRef>
              <c:f>'[Princ_RC - Radioterapia.xlsx]Hoja1.a'!$B$3:$C$31</c:f>
              <c:strCache>
                <c:ptCount val="29"/>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pt idx="18">
                  <c:v>2025</c:v>
                </c:pt>
                <c:pt idx="19">
                  <c:v>2026</c:v>
                </c:pt>
                <c:pt idx="20">
                  <c:v>2027</c:v>
                </c:pt>
                <c:pt idx="21">
                  <c:v>2028</c:v>
                </c:pt>
                <c:pt idx="22">
                  <c:v>2029</c:v>
                </c:pt>
                <c:pt idx="23">
                  <c:v>2030</c:v>
                </c:pt>
                <c:pt idx="24">
                  <c:v>2031</c:v>
                </c:pt>
                <c:pt idx="25">
                  <c:v>2032</c:v>
                </c:pt>
                <c:pt idx="26">
                  <c:v>2033</c:v>
                </c:pt>
                <c:pt idx="27">
                  <c:v>2034</c:v>
                </c:pt>
                <c:pt idx="28">
                  <c:v>2035</c:v>
                </c:pt>
              </c:strCache>
              <c:extLst/>
            </c:strRef>
          </c:cat>
          <c:val>
            <c:numRef>
              <c:f>'[Princ_RC - Radioterapia.xlsx]Hoja1.a'!$E$3:$E$31</c:f>
              <c:numCache>
                <c:formatCode>General</c:formatCode>
                <c:ptCount val="29"/>
                <c:pt idx="0">
                  <c:v>1</c:v>
                </c:pt>
                <c:pt idx="1">
                  <c:v>1</c:v>
                </c:pt>
                <c:pt idx="2">
                  <c:v>1</c:v>
                </c:pt>
                <c:pt idx="3">
                  <c:v>1</c:v>
                </c:pt>
                <c:pt idx="4">
                  <c:v>2</c:v>
                </c:pt>
                <c:pt idx="5">
                  <c:v>5</c:v>
                </c:pt>
                <c:pt idx="6">
                  <c:v>6</c:v>
                </c:pt>
                <c:pt idx="7">
                  <c:v>6</c:v>
                </c:pt>
                <c:pt idx="8">
                  <c:v>6</c:v>
                </c:pt>
                <c:pt idx="9">
                  <c:v>6</c:v>
                </c:pt>
                <c:pt idx="10">
                  <c:v>6</c:v>
                </c:pt>
                <c:pt idx="11">
                  <c:v>8</c:v>
                </c:pt>
                <c:pt idx="12">
                  <c:v>8</c:v>
                </c:pt>
                <c:pt idx="13">
                  <c:v>10</c:v>
                </c:pt>
                <c:pt idx="14">
                  <c:v>10</c:v>
                </c:pt>
                <c:pt idx="15">
                  <c:v>11</c:v>
                </c:pt>
                <c:pt idx="16">
                  <c:v>11</c:v>
                </c:pt>
                <c:pt idx="17">
                  <c:v>11</c:v>
                </c:pt>
                <c:pt idx="18">
                  <c:v>11</c:v>
                </c:pt>
                <c:pt idx="19">
                  <c:v>11</c:v>
                </c:pt>
                <c:pt idx="20">
                  <c:v>11</c:v>
                </c:pt>
                <c:pt idx="21">
                  <c:v>11</c:v>
                </c:pt>
                <c:pt idx="22">
                  <c:v>11</c:v>
                </c:pt>
                <c:pt idx="23">
                  <c:v>11</c:v>
                </c:pt>
                <c:pt idx="24">
                  <c:v>11</c:v>
                </c:pt>
                <c:pt idx="25">
                  <c:v>11</c:v>
                </c:pt>
                <c:pt idx="26">
                  <c:v>11</c:v>
                </c:pt>
                <c:pt idx="27">
                  <c:v>11</c:v>
                </c:pt>
                <c:pt idx="28">
                  <c:v>11</c:v>
                </c:pt>
              </c:numCache>
            </c:numRef>
          </c:val>
          <c:extLst>
            <c:ext xmlns:c16="http://schemas.microsoft.com/office/drawing/2014/chart" uri="{C3380CC4-5D6E-409C-BE32-E72D297353CC}">
              <c16:uniqueId val="{00000001-581C-4885-A40B-0D9C90345FA8}"/>
            </c:ext>
          </c:extLst>
        </c:ser>
        <c:ser>
          <c:idx val="2"/>
          <c:order val="2"/>
          <c:tx>
            <c:strRef>
              <c:f>'[Princ_RC - Radioterapia.xlsx]Hoja1.a'!$F$2</c:f>
              <c:strCache>
                <c:ptCount val="1"/>
                <c:pt idx="0">
                  <c:v>Activos</c:v>
                </c:pt>
              </c:strCache>
            </c:strRef>
          </c:tx>
          <c:spPr>
            <a:solidFill>
              <a:schemeClr val="accent2"/>
            </a:solidFill>
            <a:ln>
              <a:noFill/>
            </a:ln>
            <a:effectLst/>
          </c:spPr>
          <c:invertIfNegative val="0"/>
          <c:dLbls>
            <c:dLbl>
              <c:idx val="16"/>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81C-4885-A40B-0D9C90345FA8}"/>
                </c:ext>
              </c:extLst>
            </c:dLbl>
            <c:dLbl>
              <c:idx val="23"/>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81C-4885-A40B-0D9C90345FA8}"/>
                </c:ext>
              </c:extLst>
            </c:dLbl>
            <c:dLbl>
              <c:idx val="28"/>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81C-4885-A40B-0D9C90345FA8}"/>
                </c:ext>
              </c:extLst>
            </c:dLbl>
            <c:spPr>
              <a:solidFill>
                <a:schemeClr val="accent2"/>
              </a:solidFill>
              <a:ln>
                <a:noFill/>
              </a:ln>
              <a:effectLst/>
            </c:spPr>
            <c:txPr>
              <a:bodyPr rot="0" spcFirstLastPara="1" vertOverflow="ellipsis" vert="horz" wrap="square" lIns="38100" tIns="19050" rIns="38100" bIns="19050" anchor="ctr" anchorCtr="0">
                <a:spAutoFit/>
              </a:bodyPr>
              <a:lstStyle/>
              <a:p>
                <a:pPr algn="ctr" rtl="0">
                  <a:defRPr lang="en-US" sz="1000" b="1" i="0" u="none" strike="noStrike" kern="1200" baseline="0">
                    <a:solidFill>
                      <a:sysClr val="window" lastClr="FFFFFF"/>
                    </a:solidFill>
                    <a:latin typeface="+mn-lt"/>
                    <a:ea typeface="+mn-ea"/>
                    <a:cs typeface="+mn-cs"/>
                  </a:defRPr>
                </a:pPr>
                <a:endParaRPr lang="es-MX"/>
              </a:p>
            </c:txPr>
            <c:dLblPos val="outEnd"/>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'[Princ_RC - Radioterapia.xlsx]Hoja1.a'!$B$3:$C$31</c:f>
              <c:strCache>
                <c:ptCount val="29"/>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pt idx="18">
                  <c:v>2025</c:v>
                </c:pt>
                <c:pt idx="19">
                  <c:v>2026</c:v>
                </c:pt>
                <c:pt idx="20">
                  <c:v>2027</c:v>
                </c:pt>
                <c:pt idx="21">
                  <c:v>2028</c:v>
                </c:pt>
                <c:pt idx="22">
                  <c:v>2029</c:v>
                </c:pt>
                <c:pt idx="23">
                  <c:v>2030</c:v>
                </c:pt>
                <c:pt idx="24">
                  <c:v>2031</c:v>
                </c:pt>
                <c:pt idx="25">
                  <c:v>2032</c:v>
                </c:pt>
                <c:pt idx="26">
                  <c:v>2033</c:v>
                </c:pt>
                <c:pt idx="27">
                  <c:v>2034</c:v>
                </c:pt>
                <c:pt idx="28">
                  <c:v>2035</c:v>
                </c:pt>
              </c:strCache>
              <c:extLst/>
            </c:strRef>
          </c:cat>
          <c:val>
            <c:numRef>
              <c:f>'[Princ_RC - Radioterapia.xlsx]Hoja1.a'!$F$3:$F$31</c:f>
              <c:numCache>
                <c:formatCode>General</c:formatCode>
                <c:ptCount val="29"/>
                <c:pt idx="0">
                  <c:v>1</c:v>
                </c:pt>
                <c:pt idx="1">
                  <c:v>1</c:v>
                </c:pt>
                <c:pt idx="2">
                  <c:v>1</c:v>
                </c:pt>
                <c:pt idx="3">
                  <c:v>1</c:v>
                </c:pt>
                <c:pt idx="4">
                  <c:v>2</c:v>
                </c:pt>
                <c:pt idx="5">
                  <c:v>5</c:v>
                </c:pt>
                <c:pt idx="6">
                  <c:v>6</c:v>
                </c:pt>
                <c:pt idx="7">
                  <c:v>6</c:v>
                </c:pt>
                <c:pt idx="8">
                  <c:v>6</c:v>
                </c:pt>
                <c:pt idx="9">
                  <c:v>6</c:v>
                </c:pt>
                <c:pt idx="10">
                  <c:v>6</c:v>
                </c:pt>
                <c:pt idx="11">
                  <c:v>8</c:v>
                </c:pt>
                <c:pt idx="12">
                  <c:v>8</c:v>
                </c:pt>
                <c:pt idx="13">
                  <c:v>10</c:v>
                </c:pt>
                <c:pt idx="14">
                  <c:v>10</c:v>
                </c:pt>
                <c:pt idx="15">
                  <c:v>10</c:v>
                </c:pt>
                <c:pt idx="16">
                  <c:v>10</c:v>
                </c:pt>
                <c:pt idx="17">
                  <c:v>10</c:v>
                </c:pt>
                <c:pt idx="18">
                  <c:v>10</c:v>
                </c:pt>
                <c:pt idx="19">
                  <c:v>9</c:v>
                </c:pt>
                <c:pt idx="20">
                  <c:v>6</c:v>
                </c:pt>
                <c:pt idx="21">
                  <c:v>5</c:v>
                </c:pt>
                <c:pt idx="22">
                  <c:v>5</c:v>
                </c:pt>
                <c:pt idx="23">
                  <c:v>5</c:v>
                </c:pt>
                <c:pt idx="24">
                  <c:v>5</c:v>
                </c:pt>
                <c:pt idx="25">
                  <c:v>5</c:v>
                </c:pt>
                <c:pt idx="26">
                  <c:v>3</c:v>
                </c:pt>
                <c:pt idx="27">
                  <c:v>3</c:v>
                </c:pt>
                <c:pt idx="28">
                  <c:v>1</c:v>
                </c:pt>
              </c:numCache>
            </c:numRef>
          </c:val>
          <c:extLst>
            <c:ext xmlns:c16="http://schemas.microsoft.com/office/drawing/2014/chart" uri="{C3380CC4-5D6E-409C-BE32-E72D297353CC}">
              <c16:uniqueId val="{00000005-581C-4885-A40B-0D9C90345FA8}"/>
            </c:ext>
          </c:extLst>
        </c:ser>
        <c:dLbls>
          <c:showLegendKey val="0"/>
          <c:showVal val="0"/>
          <c:showCatName val="0"/>
          <c:showSerName val="0"/>
          <c:showPercent val="0"/>
          <c:showBubbleSize val="0"/>
        </c:dLbls>
        <c:gapWidth val="219"/>
        <c:overlap val="-27"/>
        <c:axId val="1881572528"/>
        <c:axId val="1881573008"/>
      </c:barChart>
      <c:catAx>
        <c:axId val="1881572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881573008"/>
        <c:crosses val="autoZero"/>
        <c:auto val="1"/>
        <c:lblAlgn val="ctr"/>
        <c:lblOffset val="100"/>
        <c:noMultiLvlLbl val="0"/>
      </c:catAx>
      <c:valAx>
        <c:axId val="1881573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lang="en-US" sz="900" b="0" i="0" u="none" strike="noStrike" kern="1200" baseline="0">
                <a:solidFill>
                  <a:schemeClr val="tx1">
                    <a:lumMod val="65000"/>
                    <a:lumOff val="35000"/>
                  </a:schemeClr>
                </a:solidFill>
                <a:latin typeface="+mn-lt"/>
                <a:ea typeface="+mn-ea"/>
                <a:cs typeface="+mn-cs"/>
              </a:defRPr>
            </a:pPr>
            <a:endParaRPr lang="es-MX"/>
          </a:p>
        </c:txPr>
        <c:crossAx val="1881572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s-MX"/>
        </a:p>
      </c:txPr>
    </c:legend>
    <c:plotVisOnly val="1"/>
    <c:dispBlanksAs val="gap"/>
    <c:showDLblsOverMax val="0"/>
  </c:chart>
  <c:spPr>
    <a:noFill/>
    <a:ln>
      <a:solidFill>
        <a:schemeClr val="bg1">
          <a:lumMod val="50000"/>
        </a:schemeClr>
      </a:solid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Hoja1.a!$D$35</c:f>
              <c:strCache>
                <c:ptCount val="1"/>
                <c:pt idx="0">
                  <c:v>Implentados</c:v>
                </c:pt>
              </c:strCache>
            </c:strRef>
          </c:tx>
          <c:spPr>
            <a:solidFill>
              <a:schemeClr val="accent1"/>
            </a:solidFill>
            <a:ln>
              <a:noFill/>
            </a:ln>
            <a:effectLst/>
          </c:spPr>
          <c:invertIfNegative val="0"/>
          <c:cat>
            <c:numRef>
              <c:f>Hoja1.a!$C$36:$C$64</c:f>
              <c:numCache>
                <c:formatCode>General</c:formatCode>
                <c:ptCount val="29"/>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pt idx="18">
                  <c:v>2025</c:v>
                </c:pt>
                <c:pt idx="19">
                  <c:v>2026</c:v>
                </c:pt>
                <c:pt idx="20">
                  <c:v>2027</c:v>
                </c:pt>
                <c:pt idx="21">
                  <c:v>2028</c:v>
                </c:pt>
                <c:pt idx="22">
                  <c:v>2029</c:v>
                </c:pt>
                <c:pt idx="23">
                  <c:v>2030</c:v>
                </c:pt>
                <c:pt idx="24">
                  <c:v>2031</c:v>
                </c:pt>
                <c:pt idx="25">
                  <c:v>2032</c:v>
                </c:pt>
                <c:pt idx="26">
                  <c:v>2033</c:v>
                </c:pt>
                <c:pt idx="27">
                  <c:v>2034</c:v>
                </c:pt>
                <c:pt idx="28">
                  <c:v>2035</c:v>
                </c:pt>
              </c:numCache>
            </c:numRef>
          </c:cat>
          <c:val>
            <c:numRef>
              <c:f>Hoja1.a!$D$36:$D$64</c:f>
              <c:numCache>
                <c:formatCode>General</c:formatCode>
                <c:ptCount val="29"/>
                <c:pt idx="0">
                  <c:v>1</c:v>
                </c:pt>
                <c:pt idx="1">
                  <c:v>1</c:v>
                </c:pt>
                <c:pt idx="2">
                  <c:v>0</c:v>
                </c:pt>
                <c:pt idx="3">
                  <c:v>0</c:v>
                </c:pt>
                <c:pt idx="4">
                  <c:v>2</c:v>
                </c:pt>
                <c:pt idx="5">
                  <c:v>0</c:v>
                </c:pt>
                <c:pt idx="6">
                  <c:v>1</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numCache>
            </c:numRef>
          </c:val>
          <c:extLst>
            <c:ext xmlns:c16="http://schemas.microsoft.com/office/drawing/2014/chart" uri="{C3380CC4-5D6E-409C-BE32-E72D297353CC}">
              <c16:uniqueId val="{00000000-8C79-43C8-87C3-6A0D4D2EB33C}"/>
            </c:ext>
          </c:extLst>
        </c:ser>
        <c:ser>
          <c:idx val="1"/>
          <c:order val="1"/>
          <c:tx>
            <c:strRef>
              <c:f>Hoja1.a!$E$35</c:f>
              <c:strCache>
                <c:ptCount val="1"/>
                <c:pt idx="0">
                  <c:v>Acumulado</c:v>
                </c:pt>
              </c:strCache>
            </c:strRef>
          </c:tx>
          <c:spPr>
            <a:solidFill>
              <a:schemeClr val="bg1">
                <a:lumMod val="65000"/>
              </a:schemeClr>
            </a:solidFill>
            <a:ln>
              <a:noFill/>
            </a:ln>
            <a:effectLst/>
          </c:spPr>
          <c:invertIfNegative val="0"/>
          <c:cat>
            <c:numRef>
              <c:f>Hoja1.a!$C$36:$C$64</c:f>
              <c:numCache>
                <c:formatCode>General</c:formatCode>
                <c:ptCount val="29"/>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pt idx="18">
                  <c:v>2025</c:v>
                </c:pt>
                <c:pt idx="19">
                  <c:v>2026</c:v>
                </c:pt>
                <c:pt idx="20">
                  <c:v>2027</c:v>
                </c:pt>
                <c:pt idx="21">
                  <c:v>2028</c:v>
                </c:pt>
                <c:pt idx="22">
                  <c:v>2029</c:v>
                </c:pt>
                <c:pt idx="23">
                  <c:v>2030</c:v>
                </c:pt>
                <c:pt idx="24">
                  <c:v>2031</c:v>
                </c:pt>
                <c:pt idx="25">
                  <c:v>2032</c:v>
                </c:pt>
                <c:pt idx="26">
                  <c:v>2033</c:v>
                </c:pt>
                <c:pt idx="27">
                  <c:v>2034</c:v>
                </c:pt>
                <c:pt idx="28">
                  <c:v>2035</c:v>
                </c:pt>
              </c:numCache>
            </c:numRef>
          </c:cat>
          <c:val>
            <c:numRef>
              <c:f>Hoja1.a!$E$36:$E$64</c:f>
              <c:numCache>
                <c:formatCode>General</c:formatCode>
                <c:ptCount val="29"/>
                <c:pt idx="0">
                  <c:v>1</c:v>
                </c:pt>
                <c:pt idx="1">
                  <c:v>2</c:v>
                </c:pt>
                <c:pt idx="2">
                  <c:v>2</c:v>
                </c:pt>
                <c:pt idx="3">
                  <c:v>2</c:v>
                </c:pt>
                <c:pt idx="4">
                  <c:v>4</c:v>
                </c:pt>
                <c:pt idx="5">
                  <c:v>4</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numCache>
            </c:numRef>
          </c:val>
          <c:extLst>
            <c:ext xmlns:c16="http://schemas.microsoft.com/office/drawing/2014/chart" uri="{C3380CC4-5D6E-409C-BE32-E72D297353CC}">
              <c16:uniqueId val="{00000001-8C79-43C8-87C3-6A0D4D2EB33C}"/>
            </c:ext>
          </c:extLst>
        </c:ser>
        <c:ser>
          <c:idx val="2"/>
          <c:order val="2"/>
          <c:tx>
            <c:strRef>
              <c:f>Hoja1.a!$F$35</c:f>
              <c:strCache>
                <c:ptCount val="1"/>
                <c:pt idx="0">
                  <c:v>Activos</c:v>
                </c:pt>
              </c:strCache>
            </c:strRef>
          </c:tx>
          <c:spPr>
            <a:solidFill>
              <a:schemeClr val="accent2"/>
            </a:solidFill>
            <a:ln>
              <a:noFill/>
            </a:ln>
            <a:effectLst/>
          </c:spPr>
          <c:invertIfNegative val="0"/>
          <c:dLbls>
            <c:dLbl>
              <c:idx val="16"/>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C79-43C8-87C3-6A0D4D2EB33C}"/>
                </c:ext>
              </c:extLst>
            </c:dLbl>
            <c:spPr>
              <a:solidFill>
                <a:schemeClr val="accent2"/>
              </a:solidFill>
              <a:ln>
                <a:noFill/>
              </a:ln>
              <a:effectLst/>
            </c:spPr>
            <c:txPr>
              <a:bodyPr rot="0" spcFirstLastPara="1" vertOverflow="ellipsis" vert="horz" wrap="square" anchor="ctr" anchorCtr="1"/>
              <a:lstStyle/>
              <a:p>
                <a:pPr algn="ctr">
                  <a:defRPr lang="en-US" sz="1000" b="0" i="0" u="none" strike="noStrike" kern="1200" baseline="0">
                    <a:solidFill>
                      <a:schemeClr val="bg1"/>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Hoja1.a!$C$36:$C$64</c:f>
              <c:numCache>
                <c:formatCode>General</c:formatCode>
                <c:ptCount val="29"/>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pt idx="18">
                  <c:v>2025</c:v>
                </c:pt>
                <c:pt idx="19">
                  <c:v>2026</c:v>
                </c:pt>
                <c:pt idx="20">
                  <c:v>2027</c:v>
                </c:pt>
                <c:pt idx="21">
                  <c:v>2028</c:v>
                </c:pt>
                <c:pt idx="22">
                  <c:v>2029</c:v>
                </c:pt>
                <c:pt idx="23">
                  <c:v>2030</c:v>
                </c:pt>
                <c:pt idx="24">
                  <c:v>2031</c:v>
                </c:pt>
                <c:pt idx="25">
                  <c:v>2032</c:v>
                </c:pt>
                <c:pt idx="26">
                  <c:v>2033</c:v>
                </c:pt>
                <c:pt idx="27">
                  <c:v>2034</c:v>
                </c:pt>
                <c:pt idx="28">
                  <c:v>2035</c:v>
                </c:pt>
              </c:numCache>
            </c:numRef>
          </c:cat>
          <c:val>
            <c:numRef>
              <c:f>Hoja1.a!$F$36:$F$64</c:f>
              <c:numCache>
                <c:formatCode>General</c:formatCode>
                <c:ptCount val="29"/>
                <c:pt idx="0">
                  <c:v>1</c:v>
                </c:pt>
                <c:pt idx="1">
                  <c:v>2</c:v>
                </c:pt>
                <c:pt idx="2">
                  <c:v>2</c:v>
                </c:pt>
                <c:pt idx="3">
                  <c:v>2</c:v>
                </c:pt>
                <c:pt idx="4">
                  <c:v>4</c:v>
                </c:pt>
                <c:pt idx="5">
                  <c:v>4</c:v>
                </c:pt>
                <c:pt idx="6">
                  <c:v>5</c:v>
                </c:pt>
                <c:pt idx="7">
                  <c:v>5</c:v>
                </c:pt>
                <c:pt idx="8">
                  <c:v>5</c:v>
                </c:pt>
                <c:pt idx="9">
                  <c:v>5</c:v>
                </c:pt>
                <c:pt idx="10">
                  <c:v>5</c:v>
                </c:pt>
                <c:pt idx="11">
                  <c:v>5</c:v>
                </c:pt>
                <c:pt idx="12">
                  <c:v>5</c:v>
                </c:pt>
                <c:pt idx="13">
                  <c:v>5</c:v>
                </c:pt>
                <c:pt idx="14">
                  <c:v>5</c:v>
                </c:pt>
                <c:pt idx="15">
                  <c:v>4</c:v>
                </c:pt>
                <c:pt idx="16">
                  <c:v>3</c:v>
                </c:pt>
                <c:pt idx="17">
                  <c:v>3</c:v>
                </c:pt>
                <c:pt idx="18">
                  <c:v>3</c:v>
                </c:pt>
                <c:pt idx="19">
                  <c:v>1</c:v>
                </c:pt>
                <c:pt idx="20">
                  <c:v>1</c:v>
                </c:pt>
                <c:pt idx="21">
                  <c:v>0</c:v>
                </c:pt>
                <c:pt idx="22">
                  <c:v>0</c:v>
                </c:pt>
                <c:pt idx="23">
                  <c:v>0</c:v>
                </c:pt>
                <c:pt idx="24">
                  <c:v>0</c:v>
                </c:pt>
                <c:pt idx="25">
                  <c:v>0</c:v>
                </c:pt>
                <c:pt idx="26">
                  <c:v>0</c:v>
                </c:pt>
                <c:pt idx="27">
                  <c:v>0</c:v>
                </c:pt>
                <c:pt idx="28">
                  <c:v>0</c:v>
                </c:pt>
              </c:numCache>
            </c:numRef>
          </c:val>
          <c:extLst>
            <c:ext xmlns:c16="http://schemas.microsoft.com/office/drawing/2014/chart" uri="{C3380CC4-5D6E-409C-BE32-E72D297353CC}">
              <c16:uniqueId val="{00000003-8C79-43C8-87C3-6A0D4D2EB33C}"/>
            </c:ext>
          </c:extLst>
        </c:ser>
        <c:dLbls>
          <c:showLegendKey val="0"/>
          <c:showVal val="0"/>
          <c:showCatName val="0"/>
          <c:showSerName val="0"/>
          <c:showPercent val="0"/>
          <c:showBubbleSize val="0"/>
        </c:dLbls>
        <c:gapWidth val="219"/>
        <c:overlap val="-27"/>
        <c:axId val="1950414256"/>
        <c:axId val="1950416656"/>
      </c:barChart>
      <c:catAx>
        <c:axId val="1950414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0" i="0" u="none" strike="noStrike" kern="1200" baseline="0">
                <a:solidFill>
                  <a:schemeClr val="tx1">
                    <a:lumMod val="65000"/>
                    <a:lumOff val="35000"/>
                  </a:schemeClr>
                </a:solidFill>
                <a:latin typeface="+mn-lt"/>
                <a:ea typeface="+mn-ea"/>
                <a:cs typeface="+mn-cs"/>
              </a:defRPr>
            </a:pPr>
            <a:endParaRPr lang="es-MX"/>
          </a:p>
        </c:txPr>
        <c:crossAx val="1950416656"/>
        <c:crosses val="autoZero"/>
        <c:auto val="1"/>
        <c:lblAlgn val="ctr"/>
        <c:lblOffset val="100"/>
        <c:noMultiLvlLbl val="0"/>
      </c:catAx>
      <c:valAx>
        <c:axId val="1950416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lang="en-US" sz="900" b="0" i="0" u="none" strike="noStrike" kern="1200" baseline="0">
                <a:solidFill>
                  <a:schemeClr val="tx1">
                    <a:lumMod val="65000"/>
                    <a:lumOff val="35000"/>
                  </a:schemeClr>
                </a:solidFill>
                <a:latin typeface="+mn-lt"/>
                <a:ea typeface="+mn-ea"/>
                <a:cs typeface="+mn-cs"/>
              </a:defRPr>
            </a:pPr>
            <a:endParaRPr lang="es-MX"/>
          </a:p>
        </c:txPr>
        <c:crossAx val="1950414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es-MX"/>
        </a:p>
      </c:txPr>
    </c:legend>
    <c:plotVisOnly val="1"/>
    <c:dispBlanksAs val="gap"/>
    <c:showDLblsOverMax val="0"/>
  </c:chart>
  <c:spPr>
    <a:noFill/>
    <a:ln>
      <a:solidFill>
        <a:schemeClr val="bg1">
          <a:lumMod val="50000"/>
        </a:schemeClr>
      </a:solidFill>
    </a:ln>
    <a:effectLst/>
  </c:spPr>
  <c:txPr>
    <a:bodyPr/>
    <a:lstStyle/>
    <a:p>
      <a:pPr>
        <a:defRPr lang="en-US" sz="1000" b="0" i="0" u="none" strike="noStrike" kern="1200" baseline="0">
          <a:solidFill>
            <a:schemeClr val="tx1"/>
          </a:solidFill>
          <a:latin typeface="+mn-lt"/>
          <a:ea typeface="+mn-ea"/>
          <a:cs typeface="+mn-cs"/>
        </a:defRPr>
      </a:pPr>
      <a:endParaRPr lang="es-MX"/>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Hoja1.RE!$P$2</c:f>
              <c:strCache>
                <c:ptCount val="1"/>
                <c:pt idx="0">
                  <c:v>Implentados</c:v>
                </c:pt>
              </c:strCache>
            </c:strRef>
          </c:tx>
          <c:spPr>
            <a:solidFill>
              <a:schemeClr val="accent1"/>
            </a:solidFill>
            <a:ln>
              <a:noFill/>
            </a:ln>
            <a:effectLst/>
          </c:spPr>
          <c:invertIfNegative val="0"/>
          <c:cat>
            <c:numRef>
              <c:f>Hoja1.RE!$O$3:$O$31</c:f>
              <c:numCache>
                <c:formatCode>General</c:formatCode>
                <c:ptCount val="29"/>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pt idx="18">
                  <c:v>2025</c:v>
                </c:pt>
                <c:pt idx="19">
                  <c:v>2026</c:v>
                </c:pt>
                <c:pt idx="20">
                  <c:v>2027</c:v>
                </c:pt>
                <c:pt idx="21">
                  <c:v>2028</c:v>
                </c:pt>
                <c:pt idx="22">
                  <c:v>2029</c:v>
                </c:pt>
                <c:pt idx="23">
                  <c:v>2030</c:v>
                </c:pt>
                <c:pt idx="24">
                  <c:v>2031</c:v>
                </c:pt>
                <c:pt idx="25">
                  <c:v>2032</c:v>
                </c:pt>
                <c:pt idx="26">
                  <c:v>2033</c:v>
                </c:pt>
                <c:pt idx="27">
                  <c:v>2034</c:v>
                </c:pt>
                <c:pt idx="28">
                  <c:v>2035</c:v>
                </c:pt>
              </c:numCache>
            </c:numRef>
          </c:cat>
          <c:val>
            <c:numRef>
              <c:f>Hoja1.RE!$P$3:$P$31</c:f>
              <c:numCache>
                <c:formatCode>General</c:formatCode>
                <c:ptCount val="29"/>
                <c:pt idx="0">
                  <c:v>0</c:v>
                </c:pt>
                <c:pt idx="1">
                  <c:v>0</c:v>
                </c:pt>
                <c:pt idx="2">
                  <c:v>1</c:v>
                </c:pt>
                <c:pt idx="3">
                  <c:v>1</c:v>
                </c:pt>
                <c:pt idx="4">
                  <c:v>0</c:v>
                </c:pt>
                <c:pt idx="5">
                  <c:v>1</c:v>
                </c:pt>
                <c:pt idx="6">
                  <c:v>0</c:v>
                </c:pt>
                <c:pt idx="7">
                  <c:v>0</c:v>
                </c:pt>
                <c:pt idx="8">
                  <c:v>2</c:v>
                </c:pt>
                <c:pt idx="9">
                  <c:v>1</c:v>
                </c:pt>
                <c:pt idx="10">
                  <c:v>1</c:v>
                </c:pt>
                <c:pt idx="11">
                  <c:v>2</c:v>
                </c:pt>
                <c:pt idx="12">
                  <c:v>2</c:v>
                </c:pt>
                <c:pt idx="13">
                  <c:v>2</c:v>
                </c:pt>
                <c:pt idx="14">
                  <c:v>1</c:v>
                </c:pt>
                <c:pt idx="15">
                  <c:v>2</c:v>
                </c:pt>
                <c:pt idx="16">
                  <c:v>1</c:v>
                </c:pt>
              </c:numCache>
            </c:numRef>
          </c:val>
          <c:extLst>
            <c:ext xmlns:c16="http://schemas.microsoft.com/office/drawing/2014/chart" uri="{C3380CC4-5D6E-409C-BE32-E72D297353CC}">
              <c16:uniqueId val="{00000000-B522-4744-A75A-7124932D3D12}"/>
            </c:ext>
          </c:extLst>
        </c:ser>
        <c:ser>
          <c:idx val="1"/>
          <c:order val="1"/>
          <c:tx>
            <c:strRef>
              <c:f>Hoja1.RE!$Q$2</c:f>
              <c:strCache>
                <c:ptCount val="1"/>
                <c:pt idx="0">
                  <c:v>Acumulado</c:v>
                </c:pt>
              </c:strCache>
            </c:strRef>
          </c:tx>
          <c:spPr>
            <a:solidFill>
              <a:schemeClr val="bg1">
                <a:lumMod val="65000"/>
              </a:schemeClr>
            </a:solidFill>
            <a:ln>
              <a:noFill/>
            </a:ln>
            <a:effectLst/>
          </c:spPr>
          <c:invertIfNegative val="0"/>
          <c:cat>
            <c:numRef>
              <c:f>Hoja1.RE!$O$3:$O$31</c:f>
              <c:numCache>
                <c:formatCode>General</c:formatCode>
                <c:ptCount val="29"/>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pt idx="18">
                  <c:v>2025</c:v>
                </c:pt>
                <c:pt idx="19">
                  <c:v>2026</c:v>
                </c:pt>
                <c:pt idx="20">
                  <c:v>2027</c:v>
                </c:pt>
                <c:pt idx="21">
                  <c:v>2028</c:v>
                </c:pt>
                <c:pt idx="22">
                  <c:v>2029</c:v>
                </c:pt>
                <c:pt idx="23">
                  <c:v>2030</c:v>
                </c:pt>
                <c:pt idx="24">
                  <c:v>2031</c:v>
                </c:pt>
                <c:pt idx="25">
                  <c:v>2032</c:v>
                </c:pt>
                <c:pt idx="26">
                  <c:v>2033</c:v>
                </c:pt>
                <c:pt idx="27">
                  <c:v>2034</c:v>
                </c:pt>
                <c:pt idx="28">
                  <c:v>2035</c:v>
                </c:pt>
              </c:numCache>
            </c:numRef>
          </c:cat>
          <c:val>
            <c:numRef>
              <c:f>Hoja1.RE!$Q$3:$Q$31</c:f>
              <c:numCache>
                <c:formatCode>General</c:formatCode>
                <c:ptCount val="29"/>
                <c:pt idx="0">
                  <c:v>0</c:v>
                </c:pt>
                <c:pt idx="1">
                  <c:v>0</c:v>
                </c:pt>
                <c:pt idx="2">
                  <c:v>1</c:v>
                </c:pt>
                <c:pt idx="3">
                  <c:v>2</c:v>
                </c:pt>
                <c:pt idx="4">
                  <c:v>2</c:v>
                </c:pt>
                <c:pt idx="5">
                  <c:v>3</c:v>
                </c:pt>
                <c:pt idx="6">
                  <c:v>3</c:v>
                </c:pt>
                <c:pt idx="7">
                  <c:v>3</c:v>
                </c:pt>
                <c:pt idx="8">
                  <c:v>5</c:v>
                </c:pt>
                <c:pt idx="9">
                  <c:v>6</c:v>
                </c:pt>
                <c:pt idx="10">
                  <c:v>7</c:v>
                </c:pt>
                <c:pt idx="11">
                  <c:v>9</c:v>
                </c:pt>
                <c:pt idx="12">
                  <c:v>11</c:v>
                </c:pt>
                <c:pt idx="13">
                  <c:v>13</c:v>
                </c:pt>
                <c:pt idx="14">
                  <c:v>14</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numCache>
            </c:numRef>
          </c:val>
          <c:extLst>
            <c:ext xmlns:c16="http://schemas.microsoft.com/office/drawing/2014/chart" uri="{C3380CC4-5D6E-409C-BE32-E72D297353CC}">
              <c16:uniqueId val="{00000001-B522-4744-A75A-7124932D3D12}"/>
            </c:ext>
          </c:extLst>
        </c:ser>
        <c:ser>
          <c:idx val="2"/>
          <c:order val="2"/>
          <c:tx>
            <c:strRef>
              <c:f>Hoja1.RE!$R$2</c:f>
              <c:strCache>
                <c:ptCount val="1"/>
                <c:pt idx="0">
                  <c:v>Activos</c:v>
                </c:pt>
              </c:strCache>
            </c:strRef>
          </c:tx>
          <c:spPr>
            <a:solidFill>
              <a:schemeClr val="accent2"/>
            </a:solidFill>
            <a:ln>
              <a:noFill/>
            </a:ln>
            <a:effectLst/>
          </c:spPr>
          <c:invertIfNegative val="0"/>
          <c:dLbls>
            <c:dLbl>
              <c:idx val="16"/>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522-4744-A75A-7124932D3D12}"/>
                </c:ext>
              </c:extLst>
            </c:dLbl>
            <c:dLbl>
              <c:idx val="23"/>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522-4744-A75A-7124932D3D12}"/>
                </c:ext>
              </c:extLst>
            </c:dLbl>
            <c:dLbl>
              <c:idx val="28"/>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522-4744-A75A-7124932D3D12}"/>
                </c:ext>
              </c:extLst>
            </c:dLbl>
            <c:spPr>
              <a:solidFill>
                <a:schemeClr val="accent2"/>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Hoja1.RE!$O$3:$O$31</c:f>
              <c:numCache>
                <c:formatCode>General</c:formatCode>
                <c:ptCount val="29"/>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pt idx="18">
                  <c:v>2025</c:v>
                </c:pt>
                <c:pt idx="19">
                  <c:v>2026</c:v>
                </c:pt>
                <c:pt idx="20">
                  <c:v>2027</c:v>
                </c:pt>
                <c:pt idx="21">
                  <c:v>2028</c:v>
                </c:pt>
                <c:pt idx="22">
                  <c:v>2029</c:v>
                </c:pt>
                <c:pt idx="23">
                  <c:v>2030</c:v>
                </c:pt>
                <c:pt idx="24">
                  <c:v>2031</c:v>
                </c:pt>
                <c:pt idx="25">
                  <c:v>2032</c:v>
                </c:pt>
                <c:pt idx="26">
                  <c:v>2033</c:v>
                </c:pt>
                <c:pt idx="27">
                  <c:v>2034</c:v>
                </c:pt>
                <c:pt idx="28">
                  <c:v>2035</c:v>
                </c:pt>
              </c:numCache>
            </c:numRef>
          </c:cat>
          <c:val>
            <c:numRef>
              <c:f>Hoja1.RE!$R$3:$R$31</c:f>
              <c:numCache>
                <c:formatCode>General</c:formatCode>
                <c:ptCount val="29"/>
                <c:pt idx="0">
                  <c:v>0</c:v>
                </c:pt>
                <c:pt idx="1">
                  <c:v>0</c:v>
                </c:pt>
                <c:pt idx="2">
                  <c:v>1</c:v>
                </c:pt>
                <c:pt idx="3">
                  <c:v>2</c:v>
                </c:pt>
                <c:pt idx="4">
                  <c:v>2</c:v>
                </c:pt>
                <c:pt idx="5">
                  <c:v>3</c:v>
                </c:pt>
                <c:pt idx="6">
                  <c:v>3</c:v>
                </c:pt>
                <c:pt idx="7">
                  <c:v>3</c:v>
                </c:pt>
                <c:pt idx="8">
                  <c:v>5</c:v>
                </c:pt>
                <c:pt idx="9">
                  <c:v>6</c:v>
                </c:pt>
                <c:pt idx="10">
                  <c:v>7</c:v>
                </c:pt>
                <c:pt idx="11">
                  <c:v>9</c:v>
                </c:pt>
                <c:pt idx="12">
                  <c:v>11</c:v>
                </c:pt>
                <c:pt idx="13">
                  <c:v>13</c:v>
                </c:pt>
                <c:pt idx="14">
                  <c:v>14</c:v>
                </c:pt>
                <c:pt idx="15">
                  <c:v>16</c:v>
                </c:pt>
                <c:pt idx="16">
                  <c:v>17</c:v>
                </c:pt>
                <c:pt idx="17">
                  <c:v>17</c:v>
                </c:pt>
                <c:pt idx="18">
                  <c:v>17</c:v>
                </c:pt>
                <c:pt idx="19">
                  <c:v>18</c:v>
                </c:pt>
                <c:pt idx="20">
                  <c:v>18</c:v>
                </c:pt>
                <c:pt idx="21">
                  <c:v>19</c:v>
                </c:pt>
                <c:pt idx="22">
                  <c:v>20</c:v>
                </c:pt>
                <c:pt idx="23">
                  <c:v>19</c:v>
                </c:pt>
                <c:pt idx="24">
                  <c:v>19</c:v>
                </c:pt>
                <c:pt idx="25">
                  <c:v>19</c:v>
                </c:pt>
                <c:pt idx="26">
                  <c:v>18</c:v>
                </c:pt>
                <c:pt idx="27">
                  <c:v>17</c:v>
                </c:pt>
                <c:pt idx="28">
                  <c:v>16</c:v>
                </c:pt>
              </c:numCache>
            </c:numRef>
          </c:val>
          <c:extLst>
            <c:ext xmlns:c16="http://schemas.microsoft.com/office/drawing/2014/chart" uri="{C3380CC4-5D6E-409C-BE32-E72D297353CC}">
              <c16:uniqueId val="{00000005-B522-4744-A75A-7124932D3D12}"/>
            </c:ext>
          </c:extLst>
        </c:ser>
        <c:ser>
          <c:idx val="3"/>
          <c:order val="3"/>
          <c:tx>
            <c:strRef>
              <c:f>Hoja1.RE!$S$2</c:f>
              <c:strCache>
                <c:ptCount val="1"/>
                <c:pt idx="0">
                  <c:v>Estimación de compra</c:v>
                </c:pt>
              </c:strCache>
            </c:strRef>
          </c:tx>
          <c:spPr>
            <a:solidFill>
              <a:schemeClr val="accent4"/>
            </a:solidFill>
            <a:ln>
              <a:noFill/>
            </a:ln>
            <a:effectLst/>
          </c:spPr>
          <c:invertIfNegative val="0"/>
          <c:cat>
            <c:numRef>
              <c:f>Hoja1.RE!$O$3:$O$31</c:f>
              <c:numCache>
                <c:formatCode>General</c:formatCode>
                <c:ptCount val="29"/>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pt idx="18">
                  <c:v>2025</c:v>
                </c:pt>
                <c:pt idx="19">
                  <c:v>2026</c:v>
                </c:pt>
                <c:pt idx="20">
                  <c:v>2027</c:v>
                </c:pt>
                <c:pt idx="21">
                  <c:v>2028</c:v>
                </c:pt>
                <c:pt idx="22">
                  <c:v>2029</c:v>
                </c:pt>
                <c:pt idx="23">
                  <c:v>2030</c:v>
                </c:pt>
                <c:pt idx="24">
                  <c:v>2031</c:v>
                </c:pt>
                <c:pt idx="25">
                  <c:v>2032</c:v>
                </c:pt>
                <c:pt idx="26">
                  <c:v>2033</c:v>
                </c:pt>
                <c:pt idx="27">
                  <c:v>2034</c:v>
                </c:pt>
                <c:pt idx="28">
                  <c:v>2035</c:v>
                </c:pt>
              </c:numCache>
            </c:numRef>
          </c:cat>
          <c:val>
            <c:numRef>
              <c:f>Hoja1.RE!$S$3:$S$31</c:f>
              <c:numCache>
                <c:formatCode>General</c:formatCode>
                <c:ptCount val="2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1</c:v>
                </c:pt>
                <c:pt idx="18">
                  <c:v>1</c:v>
                </c:pt>
                <c:pt idx="19">
                  <c:v>1</c:v>
                </c:pt>
                <c:pt idx="20">
                  <c:v>1</c:v>
                </c:pt>
                <c:pt idx="21">
                  <c:v>1</c:v>
                </c:pt>
                <c:pt idx="22">
                  <c:v>1</c:v>
                </c:pt>
                <c:pt idx="23">
                  <c:v>1</c:v>
                </c:pt>
                <c:pt idx="24">
                  <c:v>1</c:v>
                </c:pt>
                <c:pt idx="25">
                  <c:v>1</c:v>
                </c:pt>
                <c:pt idx="26">
                  <c:v>1</c:v>
                </c:pt>
                <c:pt idx="27">
                  <c:v>1</c:v>
                </c:pt>
                <c:pt idx="28">
                  <c:v>1</c:v>
                </c:pt>
              </c:numCache>
            </c:numRef>
          </c:val>
          <c:extLst>
            <c:ext xmlns:c16="http://schemas.microsoft.com/office/drawing/2014/chart" uri="{C3380CC4-5D6E-409C-BE32-E72D297353CC}">
              <c16:uniqueId val="{00000006-B522-4744-A75A-7124932D3D12}"/>
            </c:ext>
          </c:extLst>
        </c:ser>
        <c:dLbls>
          <c:showLegendKey val="0"/>
          <c:showVal val="0"/>
          <c:showCatName val="0"/>
          <c:showSerName val="0"/>
          <c:showPercent val="0"/>
          <c:showBubbleSize val="0"/>
        </c:dLbls>
        <c:gapWidth val="219"/>
        <c:overlap val="-27"/>
        <c:axId val="1883954736"/>
        <c:axId val="1883951376"/>
      </c:barChart>
      <c:catAx>
        <c:axId val="188395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883951376"/>
        <c:crosses val="autoZero"/>
        <c:auto val="1"/>
        <c:lblAlgn val="ctr"/>
        <c:lblOffset val="100"/>
        <c:noMultiLvlLbl val="0"/>
      </c:catAx>
      <c:valAx>
        <c:axId val="1883951376"/>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883954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solidFill>
        <a:srgbClr val="7F7F7F"/>
      </a:solidFill>
    </a:ln>
    <a:effectLst/>
  </c:spPr>
  <c:txPr>
    <a:bodyPr/>
    <a:lstStyle/>
    <a:p>
      <a:pPr>
        <a:defRPr/>
      </a:pPr>
      <a:endParaRPr lang="es-MX"/>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Hoja1.BQ!$P$2</c:f>
              <c:strCache>
                <c:ptCount val="1"/>
                <c:pt idx="0">
                  <c:v>Implentados</c:v>
                </c:pt>
              </c:strCache>
            </c:strRef>
          </c:tx>
          <c:spPr>
            <a:solidFill>
              <a:schemeClr val="accent1"/>
            </a:solidFill>
            <a:ln>
              <a:noFill/>
            </a:ln>
            <a:effectLst/>
          </c:spPr>
          <c:invertIfNegative val="0"/>
          <c:cat>
            <c:numRef>
              <c:f>Hoja1.BQ!$O$3:$O$30</c:f>
              <c:numCache>
                <c:formatCode>General</c:formatCode>
                <c:ptCount val="28"/>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pt idx="16">
                  <c:v>2024</c:v>
                </c:pt>
                <c:pt idx="17">
                  <c:v>2025</c:v>
                </c:pt>
                <c:pt idx="18">
                  <c:v>2026</c:v>
                </c:pt>
                <c:pt idx="19">
                  <c:v>2027</c:v>
                </c:pt>
                <c:pt idx="20">
                  <c:v>2028</c:v>
                </c:pt>
                <c:pt idx="21">
                  <c:v>2029</c:v>
                </c:pt>
                <c:pt idx="22">
                  <c:v>2030</c:v>
                </c:pt>
                <c:pt idx="23">
                  <c:v>2031</c:v>
                </c:pt>
                <c:pt idx="24">
                  <c:v>2032</c:v>
                </c:pt>
                <c:pt idx="25">
                  <c:v>2033</c:v>
                </c:pt>
                <c:pt idx="26">
                  <c:v>2034</c:v>
                </c:pt>
                <c:pt idx="27">
                  <c:v>2035</c:v>
                </c:pt>
              </c:numCache>
            </c:numRef>
          </c:cat>
          <c:val>
            <c:numRef>
              <c:f>Hoja1.BQ!$P$3:$P$30</c:f>
              <c:numCache>
                <c:formatCode>General</c:formatCode>
                <c:ptCount val="28"/>
                <c:pt idx="0">
                  <c:v>0</c:v>
                </c:pt>
                <c:pt idx="1">
                  <c:v>0</c:v>
                </c:pt>
                <c:pt idx="2">
                  <c:v>0</c:v>
                </c:pt>
                <c:pt idx="3">
                  <c:v>0</c:v>
                </c:pt>
                <c:pt idx="4">
                  <c:v>0</c:v>
                </c:pt>
                <c:pt idx="5">
                  <c:v>1</c:v>
                </c:pt>
                <c:pt idx="6">
                  <c:v>0</c:v>
                </c:pt>
                <c:pt idx="7">
                  <c:v>1</c:v>
                </c:pt>
                <c:pt idx="8">
                  <c:v>1</c:v>
                </c:pt>
                <c:pt idx="9">
                  <c:v>1</c:v>
                </c:pt>
                <c:pt idx="10">
                  <c:v>0</c:v>
                </c:pt>
                <c:pt idx="11">
                  <c:v>0</c:v>
                </c:pt>
                <c:pt idx="12">
                  <c:v>0</c:v>
                </c:pt>
                <c:pt idx="13">
                  <c:v>0</c:v>
                </c:pt>
                <c:pt idx="14">
                  <c:v>0</c:v>
                </c:pt>
                <c:pt idx="15">
                  <c:v>0</c:v>
                </c:pt>
              </c:numCache>
            </c:numRef>
          </c:val>
          <c:extLst>
            <c:ext xmlns:c16="http://schemas.microsoft.com/office/drawing/2014/chart" uri="{C3380CC4-5D6E-409C-BE32-E72D297353CC}">
              <c16:uniqueId val="{00000000-8AA9-48C8-A3B2-5561AD646105}"/>
            </c:ext>
          </c:extLst>
        </c:ser>
        <c:ser>
          <c:idx val="1"/>
          <c:order val="1"/>
          <c:tx>
            <c:strRef>
              <c:f>Hoja1.BQ!$Q$2</c:f>
              <c:strCache>
                <c:ptCount val="1"/>
                <c:pt idx="0">
                  <c:v>Acumulado</c:v>
                </c:pt>
              </c:strCache>
            </c:strRef>
          </c:tx>
          <c:spPr>
            <a:solidFill>
              <a:schemeClr val="bg1">
                <a:lumMod val="65000"/>
              </a:schemeClr>
            </a:solidFill>
            <a:ln>
              <a:noFill/>
            </a:ln>
            <a:effectLst/>
          </c:spPr>
          <c:invertIfNegative val="0"/>
          <c:cat>
            <c:numRef>
              <c:f>Hoja1.BQ!$O$3:$O$30</c:f>
              <c:numCache>
                <c:formatCode>General</c:formatCode>
                <c:ptCount val="28"/>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pt idx="16">
                  <c:v>2024</c:v>
                </c:pt>
                <c:pt idx="17">
                  <c:v>2025</c:v>
                </c:pt>
                <c:pt idx="18">
                  <c:v>2026</c:v>
                </c:pt>
                <c:pt idx="19">
                  <c:v>2027</c:v>
                </c:pt>
                <c:pt idx="20">
                  <c:v>2028</c:v>
                </c:pt>
                <c:pt idx="21">
                  <c:v>2029</c:v>
                </c:pt>
                <c:pt idx="22">
                  <c:v>2030</c:v>
                </c:pt>
                <c:pt idx="23">
                  <c:v>2031</c:v>
                </c:pt>
                <c:pt idx="24">
                  <c:v>2032</c:v>
                </c:pt>
                <c:pt idx="25">
                  <c:v>2033</c:v>
                </c:pt>
                <c:pt idx="26">
                  <c:v>2034</c:v>
                </c:pt>
                <c:pt idx="27">
                  <c:v>2035</c:v>
                </c:pt>
              </c:numCache>
            </c:numRef>
          </c:cat>
          <c:val>
            <c:numRef>
              <c:f>Hoja1.BQ!$Q$3:$Q$30</c:f>
              <c:numCache>
                <c:formatCode>General</c:formatCode>
                <c:ptCount val="28"/>
                <c:pt idx="0">
                  <c:v>0</c:v>
                </c:pt>
                <c:pt idx="1">
                  <c:v>0</c:v>
                </c:pt>
                <c:pt idx="2">
                  <c:v>0</c:v>
                </c:pt>
                <c:pt idx="3">
                  <c:v>0</c:v>
                </c:pt>
                <c:pt idx="4">
                  <c:v>0</c:v>
                </c:pt>
                <c:pt idx="5">
                  <c:v>1</c:v>
                </c:pt>
                <c:pt idx="6">
                  <c:v>1</c:v>
                </c:pt>
                <c:pt idx="7">
                  <c:v>2</c:v>
                </c:pt>
                <c:pt idx="8">
                  <c:v>3</c:v>
                </c:pt>
                <c:pt idx="9">
                  <c:v>4</c:v>
                </c:pt>
                <c:pt idx="10">
                  <c:v>4</c:v>
                </c:pt>
                <c:pt idx="11">
                  <c:v>4</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numCache>
            </c:numRef>
          </c:val>
          <c:extLst>
            <c:ext xmlns:c16="http://schemas.microsoft.com/office/drawing/2014/chart" uri="{C3380CC4-5D6E-409C-BE32-E72D297353CC}">
              <c16:uniqueId val="{00000001-8AA9-48C8-A3B2-5561AD646105}"/>
            </c:ext>
          </c:extLst>
        </c:ser>
        <c:ser>
          <c:idx val="2"/>
          <c:order val="2"/>
          <c:tx>
            <c:strRef>
              <c:f>Hoja1.BQ!$R$2</c:f>
              <c:strCache>
                <c:ptCount val="1"/>
                <c:pt idx="0">
                  <c:v>Activos</c:v>
                </c:pt>
              </c:strCache>
            </c:strRef>
          </c:tx>
          <c:spPr>
            <a:solidFill>
              <a:schemeClr val="accent2"/>
            </a:solidFill>
            <a:ln>
              <a:noFill/>
            </a:ln>
            <a:effectLst/>
          </c:spPr>
          <c:invertIfNegative val="0"/>
          <c:dLbls>
            <c:dLbl>
              <c:idx val="15"/>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AA9-48C8-A3B2-5561AD646105}"/>
                </c:ext>
              </c:extLst>
            </c:dLbl>
            <c:dLbl>
              <c:idx val="22"/>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AA9-48C8-A3B2-5561AD646105}"/>
                </c:ext>
              </c:extLst>
            </c:dLbl>
            <c:dLbl>
              <c:idx val="27"/>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AA9-48C8-A3B2-5561AD646105}"/>
                </c:ext>
              </c:extLst>
            </c:dLbl>
            <c:spPr>
              <a:solidFill>
                <a:schemeClr val="accent2"/>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Hoja1.BQ!$O$3:$O$30</c:f>
              <c:numCache>
                <c:formatCode>General</c:formatCode>
                <c:ptCount val="28"/>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pt idx="16">
                  <c:v>2024</c:v>
                </c:pt>
                <c:pt idx="17">
                  <c:v>2025</c:v>
                </c:pt>
                <c:pt idx="18">
                  <c:v>2026</c:v>
                </c:pt>
                <c:pt idx="19">
                  <c:v>2027</c:v>
                </c:pt>
                <c:pt idx="20">
                  <c:v>2028</c:v>
                </c:pt>
                <c:pt idx="21">
                  <c:v>2029</c:v>
                </c:pt>
                <c:pt idx="22">
                  <c:v>2030</c:v>
                </c:pt>
                <c:pt idx="23">
                  <c:v>2031</c:v>
                </c:pt>
                <c:pt idx="24">
                  <c:v>2032</c:v>
                </c:pt>
                <c:pt idx="25">
                  <c:v>2033</c:v>
                </c:pt>
                <c:pt idx="26">
                  <c:v>2034</c:v>
                </c:pt>
                <c:pt idx="27">
                  <c:v>2035</c:v>
                </c:pt>
              </c:numCache>
            </c:numRef>
          </c:cat>
          <c:val>
            <c:numRef>
              <c:f>Hoja1.BQ!$R$3:$R$30</c:f>
              <c:numCache>
                <c:formatCode>General</c:formatCode>
                <c:ptCount val="28"/>
                <c:pt idx="0">
                  <c:v>0</c:v>
                </c:pt>
                <c:pt idx="1">
                  <c:v>0</c:v>
                </c:pt>
                <c:pt idx="2">
                  <c:v>0</c:v>
                </c:pt>
                <c:pt idx="3">
                  <c:v>0</c:v>
                </c:pt>
                <c:pt idx="4">
                  <c:v>0</c:v>
                </c:pt>
                <c:pt idx="5">
                  <c:v>1</c:v>
                </c:pt>
                <c:pt idx="6">
                  <c:v>1</c:v>
                </c:pt>
                <c:pt idx="7">
                  <c:v>2</c:v>
                </c:pt>
                <c:pt idx="8">
                  <c:v>3</c:v>
                </c:pt>
                <c:pt idx="9">
                  <c:v>4</c:v>
                </c:pt>
                <c:pt idx="10">
                  <c:v>4</c:v>
                </c:pt>
                <c:pt idx="11">
                  <c:v>4</c:v>
                </c:pt>
                <c:pt idx="12">
                  <c:v>4</c:v>
                </c:pt>
                <c:pt idx="13">
                  <c:v>4</c:v>
                </c:pt>
                <c:pt idx="14">
                  <c:v>4</c:v>
                </c:pt>
                <c:pt idx="15">
                  <c:v>4</c:v>
                </c:pt>
                <c:pt idx="16">
                  <c:v>4</c:v>
                </c:pt>
                <c:pt idx="17">
                  <c:v>4</c:v>
                </c:pt>
                <c:pt idx="18">
                  <c:v>4</c:v>
                </c:pt>
                <c:pt idx="19">
                  <c:v>4</c:v>
                </c:pt>
                <c:pt idx="20">
                  <c:v>3</c:v>
                </c:pt>
                <c:pt idx="21">
                  <c:v>3</c:v>
                </c:pt>
                <c:pt idx="22">
                  <c:v>2</c:v>
                </c:pt>
                <c:pt idx="23">
                  <c:v>1</c:v>
                </c:pt>
                <c:pt idx="24">
                  <c:v>0</c:v>
                </c:pt>
                <c:pt idx="25">
                  <c:v>0</c:v>
                </c:pt>
                <c:pt idx="26">
                  <c:v>0</c:v>
                </c:pt>
                <c:pt idx="27">
                  <c:v>0</c:v>
                </c:pt>
              </c:numCache>
            </c:numRef>
          </c:val>
          <c:extLst>
            <c:ext xmlns:c16="http://schemas.microsoft.com/office/drawing/2014/chart" uri="{C3380CC4-5D6E-409C-BE32-E72D297353CC}">
              <c16:uniqueId val="{00000005-8AA9-48C8-A3B2-5561AD646105}"/>
            </c:ext>
          </c:extLst>
        </c:ser>
        <c:dLbls>
          <c:showLegendKey val="0"/>
          <c:showVal val="0"/>
          <c:showCatName val="0"/>
          <c:showSerName val="0"/>
          <c:showPercent val="0"/>
          <c:showBubbleSize val="0"/>
        </c:dLbls>
        <c:gapWidth val="219"/>
        <c:overlap val="-27"/>
        <c:axId val="1883954736"/>
        <c:axId val="1883951376"/>
        <c:extLst>
          <c:ext xmlns:c15="http://schemas.microsoft.com/office/drawing/2012/chart" uri="{02D57815-91ED-43cb-92C2-25804820EDAC}">
            <c15:filteredBarSeries>
              <c15:ser>
                <c:idx val="3"/>
                <c:order val="3"/>
                <c:tx>
                  <c:strRef>
                    <c:extLst>
                      <c:ext uri="{02D57815-91ED-43cb-92C2-25804820EDAC}">
                        <c15:formulaRef>
                          <c15:sqref>Hoja1.BQ!$S$2</c15:sqref>
                        </c15:formulaRef>
                      </c:ext>
                    </c:extLst>
                    <c:strCache>
                      <c:ptCount val="1"/>
                      <c:pt idx="0">
                        <c:v>Estimación de compra</c:v>
                      </c:pt>
                    </c:strCache>
                  </c:strRef>
                </c:tx>
                <c:spPr>
                  <a:solidFill>
                    <a:schemeClr val="accent4"/>
                  </a:solidFill>
                  <a:ln>
                    <a:noFill/>
                  </a:ln>
                  <a:effectLst/>
                </c:spPr>
                <c:invertIfNegative val="0"/>
                <c:cat>
                  <c:numRef>
                    <c:extLst>
                      <c:ext uri="{02D57815-91ED-43cb-92C2-25804820EDAC}">
                        <c15:formulaRef>
                          <c15:sqref>Hoja1.BQ!$O$3:$O$30</c15:sqref>
                        </c15:formulaRef>
                      </c:ext>
                    </c:extLst>
                    <c:numCache>
                      <c:formatCode>General</c:formatCode>
                      <c:ptCount val="28"/>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pt idx="16">
                        <c:v>2024</c:v>
                      </c:pt>
                      <c:pt idx="17">
                        <c:v>2025</c:v>
                      </c:pt>
                      <c:pt idx="18">
                        <c:v>2026</c:v>
                      </c:pt>
                      <c:pt idx="19">
                        <c:v>2027</c:v>
                      </c:pt>
                      <c:pt idx="20">
                        <c:v>2028</c:v>
                      </c:pt>
                      <c:pt idx="21">
                        <c:v>2029</c:v>
                      </c:pt>
                      <c:pt idx="22">
                        <c:v>2030</c:v>
                      </c:pt>
                      <c:pt idx="23">
                        <c:v>2031</c:v>
                      </c:pt>
                      <c:pt idx="24">
                        <c:v>2032</c:v>
                      </c:pt>
                      <c:pt idx="25">
                        <c:v>2033</c:v>
                      </c:pt>
                      <c:pt idx="26">
                        <c:v>2034</c:v>
                      </c:pt>
                      <c:pt idx="27">
                        <c:v>2035</c:v>
                      </c:pt>
                    </c:numCache>
                  </c:numRef>
                </c:cat>
                <c:val>
                  <c:numRef>
                    <c:extLst>
                      <c:ext uri="{02D57815-91ED-43cb-92C2-25804820EDAC}">
                        <c15:formulaRef>
                          <c15:sqref>Hoja1.BQ!$S$3:$S$30</c15:sqref>
                        </c15:formulaRef>
                      </c:ext>
                    </c:extLst>
                    <c:numCache>
                      <c:formatCode>General</c:formatCode>
                      <c:ptCount val="2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numCache>
                  </c:numRef>
                </c:val>
                <c:extLst>
                  <c:ext xmlns:c16="http://schemas.microsoft.com/office/drawing/2014/chart" uri="{C3380CC4-5D6E-409C-BE32-E72D297353CC}">
                    <c16:uniqueId val="{00000006-8AA9-48C8-A3B2-5561AD646105}"/>
                  </c:ext>
                </c:extLst>
              </c15:ser>
            </c15:filteredBarSeries>
          </c:ext>
        </c:extLst>
      </c:barChart>
      <c:catAx>
        <c:axId val="188395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MX"/>
          </a:p>
        </c:txPr>
        <c:crossAx val="1883951376"/>
        <c:crosses val="autoZero"/>
        <c:auto val="1"/>
        <c:lblAlgn val="ctr"/>
        <c:lblOffset val="100"/>
        <c:noMultiLvlLbl val="0"/>
      </c:catAx>
      <c:valAx>
        <c:axId val="1883951376"/>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lang="en-US" sz="1000" b="0" i="0" u="none" strike="noStrike" kern="1200" baseline="0">
                <a:solidFill>
                  <a:schemeClr val="tx1"/>
                </a:solidFill>
                <a:latin typeface="+mn-lt"/>
                <a:ea typeface="+mn-ea"/>
                <a:cs typeface="+mn-cs"/>
              </a:defRPr>
            </a:pPr>
            <a:endParaRPr lang="es-MX"/>
          </a:p>
        </c:txPr>
        <c:crossAx val="18839547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MX"/>
        </a:p>
      </c:txPr>
    </c:legend>
    <c:plotVisOnly val="1"/>
    <c:dispBlanksAs val="gap"/>
    <c:showDLblsOverMax val="0"/>
  </c:chart>
  <c:spPr>
    <a:noFill/>
    <a:ln>
      <a:solidFill>
        <a:srgbClr val="7F7F7F"/>
      </a:solidFill>
    </a:ln>
    <a:effectLst/>
  </c:spPr>
  <c:txPr>
    <a:bodyPr/>
    <a:lstStyle/>
    <a:p>
      <a:pPr>
        <a:defRPr/>
      </a:pPr>
      <a:endParaRPr lang="es-MX"/>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Hoja1.BQ!$J$2</c:f>
              <c:strCache>
                <c:ptCount val="1"/>
                <c:pt idx="0">
                  <c:v>Implentados</c:v>
                </c:pt>
              </c:strCache>
            </c:strRef>
          </c:tx>
          <c:spPr>
            <a:solidFill>
              <a:schemeClr val="accent1"/>
            </a:solidFill>
            <a:ln>
              <a:noFill/>
            </a:ln>
            <a:effectLst/>
          </c:spPr>
          <c:invertIfNegative val="0"/>
          <c:cat>
            <c:numRef>
              <c:f>Hoja1.BQ!$I$3:$I$30</c:f>
              <c:numCache>
                <c:formatCode>General</c:formatCode>
                <c:ptCount val="28"/>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pt idx="16">
                  <c:v>2024</c:v>
                </c:pt>
                <c:pt idx="17">
                  <c:v>2025</c:v>
                </c:pt>
                <c:pt idx="18">
                  <c:v>2026</c:v>
                </c:pt>
                <c:pt idx="19">
                  <c:v>2027</c:v>
                </c:pt>
                <c:pt idx="20">
                  <c:v>2028</c:v>
                </c:pt>
                <c:pt idx="21">
                  <c:v>2029</c:v>
                </c:pt>
                <c:pt idx="22">
                  <c:v>2030</c:v>
                </c:pt>
                <c:pt idx="23">
                  <c:v>2031</c:v>
                </c:pt>
                <c:pt idx="24">
                  <c:v>2032</c:v>
                </c:pt>
                <c:pt idx="25">
                  <c:v>2033</c:v>
                </c:pt>
                <c:pt idx="26">
                  <c:v>2034</c:v>
                </c:pt>
                <c:pt idx="27">
                  <c:v>2035</c:v>
                </c:pt>
              </c:numCache>
            </c:numRef>
          </c:cat>
          <c:val>
            <c:numRef>
              <c:f>Hoja1.BQ!$J$3:$J$30</c:f>
              <c:numCache>
                <c:formatCode>General</c:formatCode>
                <c:ptCount val="28"/>
                <c:pt idx="0">
                  <c:v>1</c:v>
                </c:pt>
                <c:pt idx="1">
                  <c:v>0</c:v>
                </c:pt>
                <c:pt idx="2">
                  <c:v>0</c:v>
                </c:pt>
                <c:pt idx="3">
                  <c:v>0</c:v>
                </c:pt>
                <c:pt idx="4">
                  <c:v>0</c:v>
                </c:pt>
                <c:pt idx="5">
                  <c:v>2</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numCache>
            </c:numRef>
          </c:val>
          <c:extLst>
            <c:ext xmlns:c16="http://schemas.microsoft.com/office/drawing/2014/chart" uri="{C3380CC4-5D6E-409C-BE32-E72D297353CC}">
              <c16:uniqueId val="{00000000-29C1-4391-A7D6-D8B7F0A676B0}"/>
            </c:ext>
          </c:extLst>
        </c:ser>
        <c:ser>
          <c:idx val="1"/>
          <c:order val="1"/>
          <c:tx>
            <c:strRef>
              <c:f>Hoja1.BQ!$K$2</c:f>
              <c:strCache>
                <c:ptCount val="1"/>
                <c:pt idx="0">
                  <c:v>Acumulado</c:v>
                </c:pt>
              </c:strCache>
            </c:strRef>
          </c:tx>
          <c:spPr>
            <a:solidFill>
              <a:schemeClr val="bg1">
                <a:lumMod val="65000"/>
              </a:schemeClr>
            </a:solidFill>
            <a:ln>
              <a:noFill/>
            </a:ln>
            <a:effectLst/>
          </c:spPr>
          <c:invertIfNegative val="0"/>
          <c:cat>
            <c:numRef>
              <c:f>Hoja1.BQ!$I$3:$I$30</c:f>
              <c:numCache>
                <c:formatCode>General</c:formatCode>
                <c:ptCount val="28"/>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pt idx="16">
                  <c:v>2024</c:v>
                </c:pt>
                <c:pt idx="17">
                  <c:v>2025</c:v>
                </c:pt>
                <c:pt idx="18">
                  <c:v>2026</c:v>
                </c:pt>
                <c:pt idx="19">
                  <c:v>2027</c:v>
                </c:pt>
                <c:pt idx="20">
                  <c:v>2028</c:v>
                </c:pt>
                <c:pt idx="21">
                  <c:v>2029</c:v>
                </c:pt>
                <c:pt idx="22">
                  <c:v>2030</c:v>
                </c:pt>
                <c:pt idx="23">
                  <c:v>2031</c:v>
                </c:pt>
                <c:pt idx="24">
                  <c:v>2032</c:v>
                </c:pt>
                <c:pt idx="25">
                  <c:v>2033</c:v>
                </c:pt>
                <c:pt idx="26">
                  <c:v>2034</c:v>
                </c:pt>
                <c:pt idx="27">
                  <c:v>2035</c:v>
                </c:pt>
              </c:numCache>
            </c:numRef>
          </c:cat>
          <c:val>
            <c:numRef>
              <c:f>Hoja1.BQ!$K$3:$K$30</c:f>
              <c:numCache>
                <c:formatCode>General</c:formatCode>
                <c:ptCount val="28"/>
                <c:pt idx="0">
                  <c:v>1</c:v>
                </c:pt>
                <c:pt idx="1">
                  <c:v>1</c:v>
                </c:pt>
                <c:pt idx="2">
                  <c:v>1</c:v>
                </c:pt>
                <c:pt idx="3">
                  <c:v>1</c:v>
                </c:pt>
                <c:pt idx="4">
                  <c:v>1</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3</c:v>
                </c:pt>
                <c:pt idx="20">
                  <c:v>3</c:v>
                </c:pt>
                <c:pt idx="21">
                  <c:v>3</c:v>
                </c:pt>
                <c:pt idx="22">
                  <c:v>3</c:v>
                </c:pt>
                <c:pt idx="23">
                  <c:v>3</c:v>
                </c:pt>
                <c:pt idx="24">
                  <c:v>3</c:v>
                </c:pt>
                <c:pt idx="25">
                  <c:v>3</c:v>
                </c:pt>
                <c:pt idx="26">
                  <c:v>3</c:v>
                </c:pt>
                <c:pt idx="27">
                  <c:v>3</c:v>
                </c:pt>
              </c:numCache>
            </c:numRef>
          </c:val>
          <c:extLst>
            <c:ext xmlns:c16="http://schemas.microsoft.com/office/drawing/2014/chart" uri="{C3380CC4-5D6E-409C-BE32-E72D297353CC}">
              <c16:uniqueId val="{00000001-29C1-4391-A7D6-D8B7F0A676B0}"/>
            </c:ext>
          </c:extLst>
        </c:ser>
        <c:ser>
          <c:idx val="2"/>
          <c:order val="2"/>
          <c:tx>
            <c:strRef>
              <c:f>Hoja1.BQ!$L$2</c:f>
              <c:strCache>
                <c:ptCount val="1"/>
                <c:pt idx="0">
                  <c:v>Activos</c:v>
                </c:pt>
              </c:strCache>
            </c:strRef>
          </c:tx>
          <c:spPr>
            <a:solidFill>
              <a:schemeClr val="accent2"/>
            </a:solidFill>
            <a:ln>
              <a:noFill/>
            </a:ln>
            <a:effectLst/>
          </c:spPr>
          <c:invertIfNegative val="0"/>
          <c:dLbls>
            <c:dLbl>
              <c:idx val="15"/>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9C1-4391-A7D6-D8B7F0A676B0}"/>
                </c:ext>
              </c:extLst>
            </c:dLbl>
            <c:dLbl>
              <c:idx val="22"/>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9C1-4391-A7D6-D8B7F0A676B0}"/>
                </c:ext>
              </c:extLst>
            </c:dLbl>
            <c:dLbl>
              <c:idx val="27"/>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9C1-4391-A7D6-D8B7F0A676B0}"/>
                </c:ext>
              </c:extLst>
            </c:dLbl>
            <c:spPr>
              <a:solidFill>
                <a:schemeClr val="accent2"/>
              </a:solidFill>
              <a:ln>
                <a:noFill/>
              </a:ln>
              <a:effectLst/>
            </c:spPr>
            <c:txPr>
              <a:bodyPr rot="0" spcFirstLastPara="1" vertOverflow="ellipsis" vert="horz" wrap="square" lIns="38100" tIns="19050" rIns="38100" bIns="19050" anchor="ctr" anchorCtr="0">
                <a:spAutoFit/>
              </a:bodyPr>
              <a:lstStyle/>
              <a:p>
                <a:pPr algn="ctr">
                  <a:defRPr lang="en-US" sz="1000" b="1" i="0" u="none" strike="noStrike" kern="1200" baseline="0">
                    <a:solidFill>
                      <a:schemeClr val="bg1"/>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Hoja1.BQ!$I$3:$I$30</c:f>
              <c:numCache>
                <c:formatCode>General</c:formatCode>
                <c:ptCount val="28"/>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pt idx="16">
                  <c:v>2024</c:v>
                </c:pt>
                <c:pt idx="17">
                  <c:v>2025</c:v>
                </c:pt>
                <c:pt idx="18">
                  <c:v>2026</c:v>
                </c:pt>
                <c:pt idx="19">
                  <c:v>2027</c:v>
                </c:pt>
                <c:pt idx="20">
                  <c:v>2028</c:v>
                </c:pt>
                <c:pt idx="21">
                  <c:v>2029</c:v>
                </c:pt>
                <c:pt idx="22">
                  <c:v>2030</c:v>
                </c:pt>
                <c:pt idx="23">
                  <c:v>2031</c:v>
                </c:pt>
                <c:pt idx="24">
                  <c:v>2032</c:v>
                </c:pt>
                <c:pt idx="25">
                  <c:v>2033</c:v>
                </c:pt>
                <c:pt idx="26">
                  <c:v>2034</c:v>
                </c:pt>
                <c:pt idx="27">
                  <c:v>2035</c:v>
                </c:pt>
              </c:numCache>
            </c:numRef>
          </c:cat>
          <c:val>
            <c:numRef>
              <c:f>Hoja1.BQ!$L$3:$L$30</c:f>
              <c:numCache>
                <c:formatCode>General</c:formatCode>
                <c:ptCount val="28"/>
                <c:pt idx="0">
                  <c:v>1</c:v>
                </c:pt>
                <c:pt idx="1">
                  <c:v>1</c:v>
                </c:pt>
                <c:pt idx="2">
                  <c:v>1</c:v>
                </c:pt>
                <c:pt idx="3">
                  <c:v>1</c:v>
                </c:pt>
                <c:pt idx="4">
                  <c:v>1</c:v>
                </c:pt>
                <c:pt idx="5">
                  <c:v>3</c:v>
                </c:pt>
                <c:pt idx="6">
                  <c:v>3</c:v>
                </c:pt>
                <c:pt idx="7">
                  <c:v>3</c:v>
                </c:pt>
                <c:pt idx="8">
                  <c:v>3</c:v>
                </c:pt>
                <c:pt idx="9">
                  <c:v>3</c:v>
                </c:pt>
                <c:pt idx="10">
                  <c:v>3</c:v>
                </c:pt>
                <c:pt idx="11">
                  <c:v>3</c:v>
                </c:pt>
                <c:pt idx="12">
                  <c:v>3</c:v>
                </c:pt>
                <c:pt idx="13">
                  <c:v>3</c:v>
                </c:pt>
                <c:pt idx="14">
                  <c:v>3</c:v>
                </c:pt>
                <c:pt idx="15">
                  <c:v>2</c:v>
                </c:pt>
                <c:pt idx="16">
                  <c:v>2</c:v>
                </c:pt>
                <c:pt idx="17">
                  <c:v>2</c:v>
                </c:pt>
                <c:pt idx="18">
                  <c:v>2</c:v>
                </c:pt>
                <c:pt idx="19">
                  <c:v>2</c:v>
                </c:pt>
                <c:pt idx="20">
                  <c:v>0</c:v>
                </c:pt>
                <c:pt idx="21">
                  <c:v>0</c:v>
                </c:pt>
                <c:pt idx="22">
                  <c:v>0</c:v>
                </c:pt>
                <c:pt idx="23">
                  <c:v>0</c:v>
                </c:pt>
                <c:pt idx="24">
                  <c:v>0</c:v>
                </c:pt>
                <c:pt idx="25">
                  <c:v>0</c:v>
                </c:pt>
                <c:pt idx="26">
                  <c:v>0</c:v>
                </c:pt>
                <c:pt idx="27">
                  <c:v>0</c:v>
                </c:pt>
              </c:numCache>
            </c:numRef>
          </c:val>
          <c:extLst>
            <c:ext xmlns:c16="http://schemas.microsoft.com/office/drawing/2014/chart" uri="{C3380CC4-5D6E-409C-BE32-E72D297353CC}">
              <c16:uniqueId val="{00000005-29C1-4391-A7D6-D8B7F0A676B0}"/>
            </c:ext>
          </c:extLst>
        </c:ser>
        <c:dLbls>
          <c:showLegendKey val="0"/>
          <c:showVal val="0"/>
          <c:showCatName val="0"/>
          <c:showSerName val="0"/>
          <c:showPercent val="0"/>
          <c:showBubbleSize val="0"/>
        </c:dLbls>
        <c:gapWidth val="219"/>
        <c:overlap val="-27"/>
        <c:axId val="1950414256"/>
        <c:axId val="1950416656"/>
      </c:barChart>
      <c:catAx>
        <c:axId val="1950414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0" i="0" u="none" strike="noStrike" kern="1200" baseline="0">
                <a:solidFill>
                  <a:sysClr val="windowText" lastClr="000000"/>
                </a:solidFill>
                <a:latin typeface="+mn-lt"/>
                <a:ea typeface="+mn-ea"/>
                <a:cs typeface="+mn-cs"/>
              </a:defRPr>
            </a:pPr>
            <a:endParaRPr lang="es-MX"/>
          </a:p>
        </c:txPr>
        <c:crossAx val="1950416656"/>
        <c:crosses val="autoZero"/>
        <c:auto val="1"/>
        <c:lblAlgn val="ctr"/>
        <c:lblOffset val="100"/>
        <c:noMultiLvlLbl val="0"/>
      </c:catAx>
      <c:valAx>
        <c:axId val="1950416656"/>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s-MX"/>
          </a:p>
        </c:txPr>
        <c:crossAx val="1950414256"/>
        <c:crosses val="autoZero"/>
        <c:crossBetween val="between"/>
        <c:majorUnit val="1"/>
        <c:min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1000" b="0" i="0" u="none" strike="noStrike" kern="1200" baseline="0">
              <a:solidFill>
                <a:sysClr val="windowText" lastClr="000000"/>
              </a:solidFill>
              <a:latin typeface="+mn-lt"/>
              <a:ea typeface="+mn-ea"/>
              <a:cs typeface="+mn-cs"/>
            </a:defRPr>
          </a:pPr>
          <a:endParaRPr lang="es-MX"/>
        </a:p>
      </c:txPr>
    </c:legend>
    <c:plotVisOnly val="1"/>
    <c:dispBlanksAs val="gap"/>
    <c:showDLblsOverMax val="0"/>
  </c:chart>
  <c:spPr>
    <a:noFill/>
    <a:ln>
      <a:solidFill>
        <a:srgbClr val="7F7F7F"/>
      </a:solidFill>
    </a:ln>
    <a:effectLst/>
  </c:spPr>
  <c:txPr>
    <a:bodyPr/>
    <a:lstStyle/>
    <a:p>
      <a:pPr>
        <a:defRPr lang="en-US" sz="1000" b="0" i="0" u="none" strike="noStrike" kern="1200" baseline="0">
          <a:solidFill>
            <a:schemeClr val="tx1"/>
          </a:solidFill>
          <a:latin typeface="+mn-lt"/>
          <a:ea typeface="+mn-ea"/>
          <a:cs typeface="+mn-cs"/>
        </a:defRPr>
      </a:pPr>
      <a:endParaRPr lang="es-MX"/>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Hoja1.BQ!$D$2</c:f>
              <c:strCache>
                <c:ptCount val="1"/>
                <c:pt idx="0">
                  <c:v>Implentados</c:v>
                </c:pt>
              </c:strCache>
            </c:strRef>
          </c:tx>
          <c:spPr>
            <a:solidFill>
              <a:schemeClr val="accent1"/>
            </a:solidFill>
            <a:ln>
              <a:noFill/>
            </a:ln>
            <a:effectLst/>
          </c:spPr>
          <c:invertIfNegative val="0"/>
          <c:cat>
            <c:numRef>
              <c:f>Hoja1.BQ!$C$3:$C$30</c:f>
              <c:numCache>
                <c:formatCode>General</c:formatCode>
                <c:ptCount val="28"/>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pt idx="16">
                  <c:v>2024</c:v>
                </c:pt>
                <c:pt idx="17">
                  <c:v>2025</c:v>
                </c:pt>
                <c:pt idx="18">
                  <c:v>2026</c:v>
                </c:pt>
                <c:pt idx="19">
                  <c:v>2027</c:v>
                </c:pt>
                <c:pt idx="20">
                  <c:v>2028</c:v>
                </c:pt>
                <c:pt idx="21">
                  <c:v>2029</c:v>
                </c:pt>
                <c:pt idx="22">
                  <c:v>2030</c:v>
                </c:pt>
                <c:pt idx="23">
                  <c:v>2031</c:v>
                </c:pt>
                <c:pt idx="24">
                  <c:v>2032</c:v>
                </c:pt>
                <c:pt idx="25">
                  <c:v>2033</c:v>
                </c:pt>
                <c:pt idx="26">
                  <c:v>2034</c:v>
                </c:pt>
                <c:pt idx="27">
                  <c:v>2035</c:v>
                </c:pt>
              </c:numCache>
            </c:numRef>
          </c:cat>
          <c:val>
            <c:numRef>
              <c:f>Hoja1.BQ!$D$3:$D$30</c:f>
              <c:numCache>
                <c:formatCode>General</c:formatCode>
                <c:ptCount val="28"/>
                <c:pt idx="0">
                  <c:v>0</c:v>
                </c:pt>
                <c:pt idx="1">
                  <c:v>0</c:v>
                </c:pt>
                <c:pt idx="2">
                  <c:v>1</c:v>
                </c:pt>
                <c:pt idx="3">
                  <c:v>0</c:v>
                </c:pt>
                <c:pt idx="4">
                  <c:v>1</c:v>
                </c:pt>
                <c:pt idx="5">
                  <c:v>0</c:v>
                </c:pt>
                <c:pt idx="6">
                  <c:v>0</c:v>
                </c:pt>
                <c:pt idx="7">
                  <c:v>0</c:v>
                </c:pt>
                <c:pt idx="8">
                  <c:v>0</c:v>
                </c:pt>
                <c:pt idx="9">
                  <c:v>0</c:v>
                </c:pt>
                <c:pt idx="10">
                  <c:v>0</c:v>
                </c:pt>
                <c:pt idx="11">
                  <c:v>0</c:v>
                </c:pt>
                <c:pt idx="12">
                  <c:v>2</c:v>
                </c:pt>
                <c:pt idx="13">
                  <c:v>0</c:v>
                </c:pt>
                <c:pt idx="14">
                  <c:v>0</c:v>
                </c:pt>
                <c:pt idx="15">
                  <c:v>1</c:v>
                </c:pt>
                <c:pt idx="16">
                  <c:v>0</c:v>
                </c:pt>
                <c:pt idx="17">
                  <c:v>0</c:v>
                </c:pt>
                <c:pt idx="18">
                  <c:v>0</c:v>
                </c:pt>
                <c:pt idx="19">
                  <c:v>0</c:v>
                </c:pt>
                <c:pt idx="20">
                  <c:v>0</c:v>
                </c:pt>
                <c:pt idx="21">
                  <c:v>0</c:v>
                </c:pt>
                <c:pt idx="22">
                  <c:v>0</c:v>
                </c:pt>
                <c:pt idx="23">
                  <c:v>0</c:v>
                </c:pt>
                <c:pt idx="24">
                  <c:v>0</c:v>
                </c:pt>
                <c:pt idx="25">
                  <c:v>0</c:v>
                </c:pt>
                <c:pt idx="26">
                  <c:v>0</c:v>
                </c:pt>
                <c:pt idx="27">
                  <c:v>0</c:v>
                </c:pt>
              </c:numCache>
            </c:numRef>
          </c:val>
          <c:extLst>
            <c:ext xmlns:c16="http://schemas.microsoft.com/office/drawing/2014/chart" uri="{C3380CC4-5D6E-409C-BE32-E72D297353CC}">
              <c16:uniqueId val="{00000000-9FCD-4EEE-A62E-E762BD7CFD69}"/>
            </c:ext>
          </c:extLst>
        </c:ser>
        <c:ser>
          <c:idx val="1"/>
          <c:order val="1"/>
          <c:tx>
            <c:strRef>
              <c:f>Hoja1.BQ!$E$2</c:f>
              <c:strCache>
                <c:ptCount val="1"/>
                <c:pt idx="0">
                  <c:v>Acumulado</c:v>
                </c:pt>
              </c:strCache>
            </c:strRef>
          </c:tx>
          <c:spPr>
            <a:solidFill>
              <a:schemeClr val="bg2">
                <a:lumMod val="75000"/>
              </a:schemeClr>
            </a:solidFill>
            <a:ln>
              <a:noFill/>
            </a:ln>
            <a:effectLst/>
          </c:spPr>
          <c:invertIfNegative val="0"/>
          <c:cat>
            <c:numRef>
              <c:f>Hoja1.BQ!$C$3:$C$30</c:f>
              <c:numCache>
                <c:formatCode>General</c:formatCode>
                <c:ptCount val="28"/>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pt idx="16">
                  <c:v>2024</c:v>
                </c:pt>
                <c:pt idx="17">
                  <c:v>2025</c:v>
                </c:pt>
                <c:pt idx="18">
                  <c:v>2026</c:v>
                </c:pt>
                <c:pt idx="19">
                  <c:v>2027</c:v>
                </c:pt>
                <c:pt idx="20">
                  <c:v>2028</c:v>
                </c:pt>
                <c:pt idx="21">
                  <c:v>2029</c:v>
                </c:pt>
                <c:pt idx="22">
                  <c:v>2030</c:v>
                </c:pt>
                <c:pt idx="23">
                  <c:v>2031</c:v>
                </c:pt>
                <c:pt idx="24">
                  <c:v>2032</c:v>
                </c:pt>
                <c:pt idx="25">
                  <c:v>2033</c:v>
                </c:pt>
                <c:pt idx="26">
                  <c:v>2034</c:v>
                </c:pt>
                <c:pt idx="27">
                  <c:v>2035</c:v>
                </c:pt>
              </c:numCache>
            </c:numRef>
          </c:cat>
          <c:val>
            <c:numRef>
              <c:f>Hoja1.BQ!$E$3:$E$30</c:f>
              <c:numCache>
                <c:formatCode>General</c:formatCode>
                <c:ptCount val="28"/>
                <c:pt idx="0">
                  <c:v>0</c:v>
                </c:pt>
                <c:pt idx="1">
                  <c:v>0</c:v>
                </c:pt>
                <c:pt idx="2">
                  <c:v>1</c:v>
                </c:pt>
                <c:pt idx="3">
                  <c:v>1</c:v>
                </c:pt>
                <c:pt idx="4">
                  <c:v>2</c:v>
                </c:pt>
                <c:pt idx="5">
                  <c:v>2</c:v>
                </c:pt>
                <c:pt idx="6">
                  <c:v>2</c:v>
                </c:pt>
                <c:pt idx="7">
                  <c:v>2</c:v>
                </c:pt>
                <c:pt idx="8">
                  <c:v>2</c:v>
                </c:pt>
                <c:pt idx="9">
                  <c:v>2</c:v>
                </c:pt>
                <c:pt idx="10">
                  <c:v>2</c:v>
                </c:pt>
                <c:pt idx="11">
                  <c:v>2</c:v>
                </c:pt>
                <c:pt idx="12">
                  <c:v>4</c:v>
                </c:pt>
                <c:pt idx="13">
                  <c:v>4</c:v>
                </c:pt>
                <c:pt idx="14">
                  <c:v>4</c:v>
                </c:pt>
                <c:pt idx="15">
                  <c:v>5</c:v>
                </c:pt>
                <c:pt idx="16">
                  <c:v>5</c:v>
                </c:pt>
                <c:pt idx="17">
                  <c:v>5</c:v>
                </c:pt>
                <c:pt idx="18">
                  <c:v>5</c:v>
                </c:pt>
                <c:pt idx="19">
                  <c:v>5</c:v>
                </c:pt>
                <c:pt idx="20">
                  <c:v>5</c:v>
                </c:pt>
                <c:pt idx="21">
                  <c:v>5</c:v>
                </c:pt>
                <c:pt idx="22">
                  <c:v>5</c:v>
                </c:pt>
                <c:pt idx="23">
                  <c:v>5</c:v>
                </c:pt>
                <c:pt idx="24">
                  <c:v>5</c:v>
                </c:pt>
                <c:pt idx="25">
                  <c:v>5</c:v>
                </c:pt>
                <c:pt idx="26">
                  <c:v>5</c:v>
                </c:pt>
                <c:pt idx="27">
                  <c:v>5</c:v>
                </c:pt>
              </c:numCache>
            </c:numRef>
          </c:val>
          <c:extLst>
            <c:ext xmlns:c16="http://schemas.microsoft.com/office/drawing/2014/chart" uri="{C3380CC4-5D6E-409C-BE32-E72D297353CC}">
              <c16:uniqueId val="{00000001-9FCD-4EEE-A62E-E762BD7CFD69}"/>
            </c:ext>
          </c:extLst>
        </c:ser>
        <c:ser>
          <c:idx val="2"/>
          <c:order val="2"/>
          <c:tx>
            <c:strRef>
              <c:f>Hoja1.BQ!$F$2</c:f>
              <c:strCache>
                <c:ptCount val="1"/>
                <c:pt idx="0">
                  <c:v>Activos</c:v>
                </c:pt>
              </c:strCache>
            </c:strRef>
          </c:tx>
          <c:spPr>
            <a:solidFill>
              <a:schemeClr val="accent2"/>
            </a:solidFill>
            <a:ln>
              <a:noFill/>
            </a:ln>
            <a:effectLst/>
          </c:spPr>
          <c:invertIfNegative val="0"/>
          <c:dLbls>
            <c:dLbl>
              <c:idx val="15"/>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FCD-4EEE-A62E-E762BD7CFD69}"/>
                </c:ext>
              </c:extLst>
            </c:dLbl>
            <c:dLbl>
              <c:idx val="22"/>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FCD-4EEE-A62E-E762BD7CFD69}"/>
                </c:ext>
              </c:extLst>
            </c:dLbl>
            <c:dLbl>
              <c:idx val="27"/>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FCD-4EEE-A62E-E762BD7CFD69}"/>
                </c:ext>
              </c:extLst>
            </c:dLbl>
            <c:spPr>
              <a:solidFill>
                <a:schemeClr val="accent2"/>
              </a:solidFill>
              <a:ln>
                <a:noFill/>
              </a:ln>
              <a:effectLst/>
            </c:spPr>
            <c:txPr>
              <a:bodyPr rot="0" spcFirstLastPara="1" vertOverflow="ellipsis" vert="horz" wrap="square" lIns="38100" tIns="19050" rIns="38100" bIns="19050" anchor="ctr" anchorCtr="0">
                <a:spAutoFit/>
              </a:bodyPr>
              <a:lstStyle/>
              <a:p>
                <a:pPr algn="ctr" rtl="0">
                  <a:defRPr lang="en-US" sz="1000" b="1" i="0" u="none" strike="noStrike" kern="1200" baseline="0">
                    <a:solidFill>
                      <a:sysClr val="window" lastClr="FFFFFF"/>
                    </a:solidFill>
                    <a:latin typeface="+mn-lt"/>
                    <a:ea typeface="+mn-ea"/>
                    <a:cs typeface="+mn-cs"/>
                  </a:defRPr>
                </a:pPr>
                <a:endParaRPr lang="es-MX"/>
              </a:p>
            </c:txPr>
            <c:dLblPos val="outEnd"/>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Hoja1.BQ!$C$3:$C$30</c:f>
              <c:numCache>
                <c:formatCode>General</c:formatCode>
                <c:ptCount val="28"/>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pt idx="16">
                  <c:v>2024</c:v>
                </c:pt>
                <c:pt idx="17">
                  <c:v>2025</c:v>
                </c:pt>
                <c:pt idx="18">
                  <c:v>2026</c:v>
                </c:pt>
                <c:pt idx="19">
                  <c:v>2027</c:v>
                </c:pt>
                <c:pt idx="20">
                  <c:v>2028</c:v>
                </c:pt>
                <c:pt idx="21">
                  <c:v>2029</c:v>
                </c:pt>
                <c:pt idx="22">
                  <c:v>2030</c:v>
                </c:pt>
                <c:pt idx="23">
                  <c:v>2031</c:v>
                </c:pt>
                <c:pt idx="24">
                  <c:v>2032</c:v>
                </c:pt>
                <c:pt idx="25">
                  <c:v>2033</c:v>
                </c:pt>
                <c:pt idx="26">
                  <c:v>2034</c:v>
                </c:pt>
                <c:pt idx="27">
                  <c:v>2035</c:v>
                </c:pt>
              </c:numCache>
            </c:numRef>
          </c:cat>
          <c:val>
            <c:numRef>
              <c:f>Hoja1.BQ!$F$3:$F$30</c:f>
              <c:numCache>
                <c:formatCode>General</c:formatCode>
                <c:ptCount val="28"/>
                <c:pt idx="0">
                  <c:v>0</c:v>
                </c:pt>
                <c:pt idx="1">
                  <c:v>0</c:v>
                </c:pt>
                <c:pt idx="2">
                  <c:v>1</c:v>
                </c:pt>
                <c:pt idx="3">
                  <c:v>1</c:v>
                </c:pt>
                <c:pt idx="4">
                  <c:v>2</c:v>
                </c:pt>
                <c:pt idx="5">
                  <c:v>2</c:v>
                </c:pt>
                <c:pt idx="6">
                  <c:v>2</c:v>
                </c:pt>
                <c:pt idx="7">
                  <c:v>2</c:v>
                </c:pt>
                <c:pt idx="8">
                  <c:v>2</c:v>
                </c:pt>
                <c:pt idx="9">
                  <c:v>2</c:v>
                </c:pt>
                <c:pt idx="10">
                  <c:v>2</c:v>
                </c:pt>
                <c:pt idx="11">
                  <c:v>2</c:v>
                </c:pt>
                <c:pt idx="12">
                  <c:v>4</c:v>
                </c:pt>
                <c:pt idx="13">
                  <c:v>4</c:v>
                </c:pt>
                <c:pt idx="14">
                  <c:v>4</c:v>
                </c:pt>
                <c:pt idx="15">
                  <c:v>5</c:v>
                </c:pt>
                <c:pt idx="16">
                  <c:v>5</c:v>
                </c:pt>
                <c:pt idx="17">
                  <c:v>4</c:v>
                </c:pt>
                <c:pt idx="18">
                  <c:v>4</c:v>
                </c:pt>
                <c:pt idx="19">
                  <c:v>3</c:v>
                </c:pt>
                <c:pt idx="20">
                  <c:v>3</c:v>
                </c:pt>
                <c:pt idx="21">
                  <c:v>3</c:v>
                </c:pt>
                <c:pt idx="22">
                  <c:v>3</c:v>
                </c:pt>
                <c:pt idx="23">
                  <c:v>3</c:v>
                </c:pt>
                <c:pt idx="24">
                  <c:v>3</c:v>
                </c:pt>
                <c:pt idx="25">
                  <c:v>3</c:v>
                </c:pt>
                <c:pt idx="26">
                  <c:v>3</c:v>
                </c:pt>
                <c:pt idx="27">
                  <c:v>1</c:v>
                </c:pt>
              </c:numCache>
            </c:numRef>
          </c:val>
          <c:extLst>
            <c:ext xmlns:c16="http://schemas.microsoft.com/office/drawing/2014/chart" uri="{C3380CC4-5D6E-409C-BE32-E72D297353CC}">
              <c16:uniqueId val="{00000005-9FCD-4EEE-A62E-E762BD7CFD69}"/>
            </c:ext>
          </c:extLst>
        </c:ser>
        <c:dLbls>
          <c:showLegendKey val="0"/>
          <c:showVal val="0"/>
          <c:showCatName val="0"/>
          <c:showSerName val="0"/>
          <c:showPercent val="0"/>
          <c:showBubbleSize val="0"/>
        </c:dLbls>
        <c:gapWidth val="219"/>
        <c:overlap val="-27"/>
        <c:axId val="1881572528"/>
        <c:axId val="1881573008"/>
      </c:barChart>
      <c:catAx>
        <c:axId val="1881572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0" i="0" u="none" strike="noStrike" kern="1200" baseline="0">
                <a:solidFill>
                  <a:sysClr val="windowText" lastClr="000000"/>
                </a:solidFill>
                <a:latin typeface="+mn-lt"/>
                <a:ea typeface="+mn-ea"/>
                <a:cs typeface="+mn-cs"/>
              </a:defRPr>
            </a:pPr>
            <a:endParaRPr lang="es-MX"/>
          </a:p>
        </c:txPr>
        <c:crossAx val="1881573008"/>
        <c:crosses val="autoZero"/>
        <c:auto val="1"/>
        <c:lblAlgn val="ctr"/>
        <c:lblOffset val="100"/>
        <c:noMultiLvlLbl val="0"/>
      </c:catAx>
      <c:valAx>
        <c:axId val="1881573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lang="en-US" sz="1000" b="0" i="0" u="none" strike="noStrike" kern="1200" baseline="0">
                <a:solidFill>
                  <a:schemeClr val="tx1"/>
                </a:solidFill>
                <a:latin typeface="+mn-lt"/>
                <a:ea typeface="+mn-ea"/>
                <a:cs typeface="+mn-cs"/>
              </a:defRPr>
            </a:pPr>
            <a:endParaRPr lang="es-MX"/>
          </a:p>
        </c:txPr>
        <c:crossAx val="1881572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MX"/>
        </a:p>
      </c:txPr>
    </c:legend>
    <c:plotVisOnly val="1"/>
    <c:dispBlanksAs val="gap"/>
    <c:showDLblsOverMax val="0"/>
  </c:chart>
  <c:spPr>
    <a:noFill/>
    <a:ln>
      <a:solidFill>
        <a:srgbClr val="7F7F7F"/>
      </a:solidFill>
    </a:ln>
    <a:effectLst/>
  </c:spPr>
  <c:txPr>
    <a:bodyPr/>
    <a:lstStyle/>
    <a:p>
      <a:pPr>
        <a:defRPr/>
      </a:pPr>
      <a:endParaRPr lang="es-MX"/>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CN_RT!$P$1</c:f>
              <c:strCache>
                <c:ptCount val="1"/>
                <c:pt idx="0">
                  <c:v>Incidencia</c:v>
                </c:pt>
              </c:strCache>
            </c:strRef>
          </c:tx>
          <c:spPr>
            <a:ln w="28575" cap="rnd">
              <a:solidFill>
                <a:schemeClr val="bg1">
                  <a:lumMod val="65000"/>
                </a:schemeClr>
              </a:solidFill>
              <a:round/>
            </a:ln>
            <a:effectLst/>
          </c:spPr>
          <c:marker>
            <c:symbol val="circle"/>
            <c:size val="5"/>
            <c:spPr>
              <a:solidFill>
                <a:schemeClr val="bg1">
                  <a:lumMod val="65000"/>
                </a:schemeClr>
              </a:solidFill>
              <a:ln w="9525">
                <a:solidFill>
                  <a:schemeClr val="bg1">
                    <a:lumMod val="65000"/>
                  </a:schemeClr>
                </a:solidFill>
              </a:ln>
              <a:effectLst/>
            </c:spPr>
          </c:marker>
          <c:dLbls>
            <c:dLbl>
              <c:idx val="0"/>
              <c:layout>
                <c:manualLayout>
                  <c:x val="-2.5389308655699813E-2"/>
                  <c:y val="-4.84245069320181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BCF-407A-B854-B8C26DBF4D65}"/>
                </c:ext>
              </c:extLst>
            </c:dLbl>
            <c:dLbl>
              <c:idx val="5"/>
              <c:layout>
                <c:manualLayout>
                  <c:x val="-2.221092128936417E-2"/>
                  <c:y val="-4.790013421419542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BCF-407A-B854-B8C26DBF4D65}"/>
                </c:ext>
              </c:extLst>
            </c:dLbl>
            <c:dLbl>
              <c:idx val="10"/>
              <c:layout>
                <c:manualLayout>
                  <c:x val="-2.8567696022035544E-2"/>
                  <c:y val="-4.15135056974829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BCF-407A-B854-B8C26DBF4D65}"/>
                </c:ext>
              </c:extLst>
            </c:dLbl>
            <c:dLbl>
              <c:idx val="15"/>
              <c:layout>
                <c:manualLayout>
                  <c:x val="-3.0156889705203378E-2"/>
                  <c:y val="-5.05692859241549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BCF-407A-B854-B8C26DBF4D65}"/>
                </c:ext>
              </c:extLst>
            </c:dLbl>
            <c:dLbl>
              <c:idx val="20"/>
              <c:layout>
                <c:manualLayout>
                  <c:x val="-3.0194679980188887E-2"/>
                  <c:y val="-4.2706427359351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BCF-407A-B854-B8C26DBF4D65}"/>
                </c:ext>
              </c:extLst>
            </c:dLbl>
            <c:dLbl>
              <c:idx val="25"/>
              <c:layout>
                <c:manualLayout>
                  <c:x val="-3.1783873663356721E-2"/>
                  <c:y val="-4.6710154924290669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1"/>
              <c:showCatName val="0"/>
              <c:showSerName val="0"/>
              <c:showPercent val="0"/>
              <c:showBubbleSize val="0"/>
              <c:extLst>
                <c:ext xmlns:c15="http://schemas.microsoft.com/office/drawing/2012/chart" uri="{CE6537A1-D6FC-4f65-9D91-7224C49458BB}">
                  <c15:layout>
                    <c:manualLayout>
                      <c:w val="5.166468663978635E-2"/>
                      <c:h val="3.9997343458455598E-2"/>
                    </c:manualLayout>
                  </c15:layout>
                </c:ext>
                <c:ext xmlns:c16="http://schemas.microsoft.com/office/drawing/2014/chart" uri="{C3380CC4-5D6E-409C-BE32-E72D297353CC}">
                  <c16:uniqueId val="{00000005-5BCF-407A-B854-B8C26DBF4D65}"/>
                </c:ext>
              </c:extLst>
            </c:dLbl>
            <c:dLbl>
              <c:idx val="30"/>
              <c:layout>
                <c:manualLayout>
                  <c:x val="-3.3373067346524794E-2"/>
                  <c:y val="-2.93606688095541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BCF-407A-B854-B8C26DBF4D6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CN_RT!$N$2:$N$32</c:f>
              <c:numCache>
                <c:formatCode>General</c:formatCode>
                <c:ptCount val="31"/>
                <c:pt idx="0">
                  <c:v>2020</c:v>
                </c:pt>
                <c:pt idx="1">
                  <c:v>2021</c:v>
                </c:pt>
                <c:pt idx="2">
                  <c:v>2022</c:v>
                </c:pt>
                <c:pt idx="3">
                  <c:v>2023</c:v>
                </c:pt>
                <c:pt idx="4">
                  <c:v>2024</c:v>
                </c:pt>
                <c:pt idx="5">
                  <c:v>2025</c:v>
                </c:pt>
                <c:pt idx="6">
                  <c:v>2026</c:v>
                </c:pt>
                <c:pt idx="7">
                  <c:v>2027</c:v>
                </c:pt>
                <c:pt idx="8">
                  <c:v>2028</c:v>
                </c:pt>
                <c:pt idx="9">
                  <c:v>2029</c:v>
                </c:pt>
                <c:pt idx="10">
                  <c:v>2030</c:v>
                </c:pt>
                <c:pt idx="11">
                  <c:v>2031</c:v>
                </c:pt>
                <c:pt idx="12">
                  <c:v>2032</c:v>
                </c:pt>
                <c:pt idx="13">
                  <c:v>2033</c:v>
                </c:pt>
                <c:pt idx="14">
                  <c:v>2034</c:v>
                </c:pt>
                <c:pt idx="15">
                  <c:v>2035</c:v>
                </c:pt>
                <c:pt idx="16">
                  <c:v>2036</c:v>
                </c:pt>
                <c:pt idx="17">
                  <c:v>2037</c:v>
                </c:pt>
                <c:pt idx="18">
                  <c:v>2038</c:v>
                </c:pt>
                <c:pt idx="19">
                  <c:v>2039</c:v>
                </c:pt>
                <c:pt idx="20">
                  <c:v>2040</c:v>
                </c:pt>
                <c:pt idx="21">
                  <c:v>2041</c:v>
                </c:pt>
                <c:pt idx="22">
                  <c:v>2042</c:v>
                </c:pt>
                <c:pt idx="23">
                  <c:v>2043</c:v>
                </c:pt>
                <c:pt idx="24">
                  <c:v>2044</c:v>
                </c:pt>
                <c:pt idx="25">
                  <c:v>2045</c:v>
                </c:pt>
                <c:pt idx="26">
                  <c:v>2046</c:v>
                </c:pt>
                <c:pt idx="27">
                  <c:v>2047</c:v>
                </c:pt>
                <c:pt idx="28">
                  <c:v>2048</c:v>
                </c:pt>
                <c:pt idx="29">
                  <c:v>2049</c:v>
                </c:pt>
                <c:pt idx="30">
                  <c:v>2050</c:v>
                </c:pt>
              </c:numCache>
            </c:numRef>
          </c:cat>
          <c:val>
            <c:numRef>
              <c:f>CN_RT!$P$2:$P$32</c:f>
              <c:numCache>
                <c:formatCode>General</c:formatCode>
                <c:ptCount val="31"/>
                <c:pt idx="0">
                  <c:v>128.30000000000001</c:v>
                </c:pt>
                <c:pt idx="1">
                  <c:v>131.1</c:v>
                </c:pt>
                <c:pt idx="2">
                  <c:v>133.5</c:v>
                </c:pt>
                <c:pt idx="3">
                  <c:v>136.1</c:v>
                </c:pt>
                <c:pt idx="4">
                  <c:v>138.9</c:v>
                </c:pt>
                <c:pt idx="5">
                  <c:v>142</c:v>
                </c:pt>
                <c:pt idx="6">
                  <c:v>144.4</c:v>
                </c:pt>
                <c:pt idx="7">
                  <c:v>147.19999999999999</c:v>
                </c:pt>
                <c:pt idx="8">
                  <c:v>150</c:v>
                </c:pt>
                <c:pt idx="9">
                  <c:v>153</c:v>
                </c:pt>
                <c:pt idx="10">
                  <c:v>156.9</c:v>
                </c:pt>
                <c:pt idx="11">
                  <c:v>159.19999999999999</c:v>
                </c:pt>
                <c:pt idx="12">
                  <c:v>162.5</c:v>
                </c:pt>
                <c:pt idx="13">
                  <c:v>165.9</c:v>
                </c:pt>
                <c:pt idx="14">
                  <c:v>169.4</c:v>
                </c:pt>
                <c:pt idx="15">
                  <c:v>173.7</c:v>
                </c:pt>
                <c:pt idx="16">
                  <c:v>176.8</c:v>
                </c:pt>
                <c:pt idx="17">
                  <c:v>180.7</c:v>
                </c:pt>
                <c:pt idx="18">
                  <c:v>184.8</c:v>
                </c:pt>
                <c:pt idx="19">
                  <c:v>189</c:v>
                </c:pt>
                <c:pt idx="20">
                  <c:v>192.1</c:v>
                </c:pt>
                <c:pt idx="21">
                  <c:v>197.8</c:v>
                </c:pt>
                <c:pt idx="22">
                  <c:v>202.4</c:v>
                </c:pt>
                <c:pt idx="23">
                  <c:v>207.2</c:v>
                </c:pt>
                <c:pt idx="24">
                  <c:v>212.1</c:v>
                </c:pt>
                <c:pt idx="25">
                  <c:v>217.2</c:v>
                </c:pt>
                <c:pt idx="26">
                  <c:v>222.5</c:v>
                </c:pt>
                <c:pt idx="27">
                  <c:v>228</c:v>
                </c:pt>
                <c:pt idx="28">
                  <c:v>233.6</c:v>
                </c:pt>
                <c:pt idx="29">
                  <c:v>239.4</c:v>
                </c:pt>
                <c:pt idx="30">
                  <c:v>245.5</c:v>
                </c:pt>
              </c:numCache>
            </c:numRef>
          </c:val>
          <c:smooth val="0"/>
          <c:extLst>
            <c:ext xmlns:c16="http://schemas.microsoft.com/office/drawing/2014/chart" uri="{C3380CC4-5D6E-409C-BE32-E72D297353CC}">
              <c16:uniqueId val="{00000007-5BCF-407A-B854-B8C26DBF4D65}"/>
            </c:ext>
          </c:extLst>
        </c:ser>
        <c:ser>
          <c:idx val="2"/>
          <c:order val="2"/>
          <c:tx>
            <c:strRef>
              <c:f>CN_RT!$Q$1</c:f>
              <c:strCache>
                <c:ptCount val="1"/>
                <c:pt idx="0">
                  <c:v>AsIR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CN_RT!$Q$2:$Q$32</c:f>
              <c:numCache>
                <c:formatCode>General</c:formatCode>
                <c:ptCount val="31"/>
                <c:pt idx="0">
                  <c:v>162.69999999999999</c:v>
                </c:pt>
                <c:pt idx="1">
                  <c:v>162.69999999999999</c:v>
                </c:pt>
                <c:pt idx="2">
                  <c:v>162.69999999999999</c:v>
                </c:pt>
                <c:pt idx="3">
                  <c:v>162.69999999999999</c:v>
                </c:pt>
                <c:pt idx="4">
                  <c:v>162.69999999999999</c:v>
                </c:pt>
                <c:pt idx="5">
                  <c:v>162.69999999999999</c:v>
                </c:pt>
                <c:pt idx="6">
                  <c:v>162.69999999999999</c:v>
                </c:pt>
                <c:pt idx="7">
                  <c:v>162.69999999999999</c:v>
                </c:pt>
                <c:pt idx="8">
                  <c:v>162.69999999999999</c:v>
                </c:pt>
                <c:pt idx="9">
                  <c:v>162.69999999999999</c:v>
                </c:pt>
                <c:pt idx="10">
                  <c:v>162.69999999999999</c:v>
                </c:pt>
                <c:pt idx="11">
                  <c:v>162.69999999999999</c:v>
                </c:pt>
                <c:pt idx="12">
                  <c:v>162.69999999999999</c:v>
                </c:pt>
                <c:pt idx="13">
                  <c:v>162.69999999999999</c:v>
                </c:pt>
                <c:pt idx="14">
                  <c:v>162.69999999999999</c:v>
                </c:pt>
                <c:pt idx="15">
                  <c:v>162.69999999999999</c:v>
                </c:pt>
                <c:pt idx="16">
                  <c:v>162.69999999999999</c:v>
                </c:pt>
                <c:pt idx="17">
                  <c:v>162.69999999999999</c:v>
                </c:pt>
                <c:pt idx="18">
                  <c:v>162.69999999999999</c:v>
                </c:pt>
                <c:pt idx="19">
                  <c:v>162.69999999999999</c:v>
                </c:pt>
                <c:pt idx="20">
                  <c:v>162.69999999999999</c:v>
                </c:pt>
                <c:pt idx="21">
                  <c:v>162.69999999999999</c:v>
                </c:pt>
                <c:pt idx="22">
                  <c:v>162.69999999999999</c:v>
                </c:pt>
                <c:pt idx="23">
                  <c:v>162.69999999999999</c:v>
                </c:pt>
                <c:pt idx="24">
                  <c:v>162.69999999999999</c:v>
                </c:pt>
                <c:pt idx="25">
                  <c:v>162.69999999999999</c:v>
                </c:pt>
                <c:pt idx="26">
                  <c:v>162.69999999999999</c:v>
                </c:pt>
                <c:pt idx="27">
                  <c:v>162.69999999999999</c:v>
                </c:pt>
                <c:pt idx="28">
                  <c:v>162.69999999999999</c:v>
                </c:pt>
                <c:pt idx="29">
                  <c:v>162.69999999999999</c:v>
                </c:pt>
                <c:pt idx="30">
                  <c:v>162.69999999999999</c:v>
                </c:pt>
              </c:numCache>
            </c:numRef>
          </c:val>
          <c:smooth val="0"/>
          <c:extLst>
            <c:ext xmlns:c16="http://schemas.microsoft.com/office/drawing/2014/chart" uri="{C3380CC4-5D6E-409C-BE32-E72D297353CC}">
              <c16:uniqueId val="{00000008-5BCF-407A-B854-B8C26DBF4D65}"/>
            </c:ext>
          </c:extLst>
        </c:ser>
        <c:dLbls>
          <c:showLegendKey val="0"/>
          <c:showVal val="0"/>
          <c:showCatName val="0"/>
          <c:showSerName val="0"/>
          <c:showPercent val="0"/>
          <c:showBubbleSize val="0"/>
        </c:dLbls>
        <c:marker val="1"/>
        <c:smooth val="0"/>
        <c:axId val="210681312"/>
        <c:axId val="210691296"/>
      </c:lineChart>
      <c:lineChart>
        <c:grouping val="standard"/>
        <c:varyColors val="0"/>
        <c:ser>
          <c:idx val="0"/>
          <c:order val="0"/>
          <c:tx>
            <c:strRef>
              <c:f>CN_RT!$O$1</c:f>
              <c:strCache>
                <c:ptCount val="1"/>
                <c:pt idx="0">
                  <c:v>Poblacion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CN_RT!$N$2:$N$32</c:f>
              <c:numCache>
                <c:formatCode>General</c:formatCode>
                <c:ptCount val="31"/>
                <c:pt idx="0">
                  <c:v>2020</c:v>
                </c:pt>
                <c:pt idx="1">
                  <c:v>2021</c:v>
                </c:pt>
                <c:pt idx="2">
                  <c:v>2022</c:v>
                </c:pt>
                <c:pt idx="3">
                  <c:v>2023</c:v>
                </c:pt>
                <c:pt idx="4">
                  <c:v>2024</c:v>
                </c:pt>
                <c:pt idx="5">
                  <c:v>2025</c:v>
                </c:pt>
                <c:pt idx="6">
                  <c:v>2026</c:v>
                </c:pt>
                <c:pt idx="7">
                  <c:v>2027</c:v>
                </c:pt>
                <c:pt idx="8">
                  <c:v>2028</c:v>
                </c:pt>
                <c:pt idx="9">
                  <c:v>2029</c:v>
                </c:pt>
                <c:pt idx="10">
                  <c:v>2030</c:v>
                </c:pt>
                <c:pt idx="11">
                  <c:v>2031</c:v>
                </c:pt>
                <c:pt idx="12">
                  <c:v>2032</c:v>
                </c:pt>
                <c:pt idx="13">
                  <c:v>2033</c:v>
                </c:pt>
                <c:pt idx="14">
                  <c:v>2034</c:v>
                </c:pt>
                <c:pt idx="15">
                  <c:v>2035</c:v>
                </c:pt>
                <c:pt idx="16">
                  <c:v>2036</c:v>
                </c:pt>
                <c:pt idx="17">
                  <c:v>2037</c:v>
                </c:pt>
                <c:pt idx="18">
                  <c:v>2038</c:v>
                </c:pt>
                <c:pt idx="19">
                  <c:v>2039</c:v>
                </c:pt>
                <c:pt idx="20">
                  <c:v>2040</c:v>
                </c:pt>
                <c:pt idx="21">
                  <c:v>2041</c:v>
                </c:pt>
                <c:pt idx="22">
                  <c:v>2042</c:v>
                </c:pt>
                <c:pt idx="23">
                  <c:v>2043</c:v>
                </c:pt>
                <c:pt idx="24">
                  <c:v>2044</c:v>
                </c:pt>
                <c:pt idx="25">
                  <c:v>2045</c:v>
                </c:pt>
                <c:pt idx="26">
                  <c:v>2046</c:v>
                </c:pt>
                <c:pt idx="27">
                  <c:v>2047</c:v>
                </c:pt>
                <c:pt idx="28">
                  <c:v>2048</c:v>
                </c:pt>
                <c:pt idx="29">
                  <c:v>2049</c:v>
                </c:pt>
                <c:pt idx="30">
                  <c:v>2050</c:v>
                </c:pt>
              </c:numCache>
            </c:numRef>
          </c:cat>
          <c:val>
            <c:numRef>
              <c:f>CN_RT!$O$2:$O$32</c:f>
              <c:numCache>
                <c:formatCode>#,##0</c:formatCode>
                <c:ptCount val="31"/>
                <c:pt idx="0">
                  <c:v>32971846</c:v>
                </c:pt>
                <c:pt idx="1">
                  <c:v>33359418</c:v>
                </c:pt>
                <c:pt idx="2">
                  <c:v>33684208</c:v>
                </c:pt>
                <c:pt idx="3">
                  <c:v>33966046</c:v>
                </c:pt>
                <c:pt idx="4">
                  <c:v>34236198</c:v>
                </c:pt>
                <c:pt idx="5">
                  <c:v>34517495</c:v>
                </c:pt>
                <c:pt idx="6">
                  <c:v>34814657</c:v>
                </c:pt>
                <c:pt idx="7">
                  <c:v>35119956</c:v>
                </c:pt>
                <c:pt idx="8">
                  <c:v>35429207</c:v>
                </c:pt>
                <c:pt idx="9">
                  <c:v>35734665</c:v>
                </c:pt>
                <c:pt idx="10">
                  <c:v>36030592</c:v>
                </c:pt>
                <c:pt idx="11">
                  <c:v>36316902</c:v>
                </c:pt>
                <c:pt idx="12">
                  <c:v>36596067</c:v>
                </c:pt>
                <c:pt idx="13">
                  <c:v>36867745</c:v>
                </c:pt>
                <c:pt idx="14">
                  <c:v>37131743</c:v>
                </c:pt>
                <c:pt idx="15">
                  <c:v>37387960</c:v>
                </c:pt>
                <c:pt idx="16">
                  <c:v>37636014</c:v>
                </c:pt>
                <c:pt idx="17">
                  <c:v>37875783</c:v>
                </c:pt>
                <c:pt idx="18">
                  <c:v>38107865</c:v>
                </c:pt>
                <c:pt idx="19">
                  <c:v>38333099</c:v>
                </c:pt>
                <c:pt idx="20">
                  <c:v>38552106</c:v>
                </c:pt>
                <c:pt idx="21">
                  <c:v>38765020</c:v>
                </c:pt>
                <c:pt idx="22">
                  <c:v>38971591</c:v>
                </c:pt>
                <c:pt idx="23">
                  <c:v>39171676</c:v>
                </c:pt>
                <c:pt idx="24">
                  <c:v>39364972</c:v>
                </c:pt>
                <c:pt idx="25">
                  <c:v>39551259</c:v>
                </c:pt>
                <c:pt idx="26">
                  <c:v>39730457</c:v>
                </c:pt>
                <c:pt idx="27">
                  <c:v>39902530</c:v>
                </c:pt>
                <c:pt idx="28">
                  <c:v>40067279</c:v>
                </c:pt>
                <c:pt idx="29">
                  <c:v>40224501</c:v>
                </c:pt>
                <c:pt idx="30">
                  <c:v>40373987</c:v>
                </c:pt>
              </c:numCache>
            </c:numRef>
          </c:val>
          <c:smooth val="0"/>
          <c:extLst>
            <c:ext xmlns:c16="http://schemas.microsoft.com/office/drawing/2014/chart" uri="{C3380CC4-5D6E-409C-BE32-E72D297353CC}">
              <c16:uniqueId val="{00000009-5BCF-407A-B854-B8C26DBF4D65}"/>
            </c:ext>
          </c:extLst>
        </c:ser>
        <c:dLbls>
          <c:showLegendKey val="0"/>
          <c:showVal val="0"/>
          <c:showCatName val="0"/>
          <c:showSerName val="0"/>
          <c:showPercent val="0"/>
          <c:showBubbleSize val="0"/>
        </c:dLbls>
        <c:marker val="1"/>
        <c:smooth val="0"/>
        <c:axId val="2076321119"/>
        <c:axId val="2068043119"/>
      </c:lineChart>
      <c:catAx>
        <c:axId val="210681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210691296"/>
        <c:crosses val="autoZero"/>
        <c:auto val="1"/>
        <c:lblAlgn val="ctr"/>
        <c:lblOffset val="100"/>
        <c:tickLblSkip val="5"/>
        <c:tickMarkSkip val="1"/>
        <c:noMultiLvlLbl val="0"/>
      </c:catAx>
      <c:valAx>
        <c:axId val="210691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210681312"/>
        <c:crossesAt val="1"/>
        <c:crossBetween val="between"/>
      </c:valAx>
      <c:valAx>
        <c:axId val="2068043119"/>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2076321119"/>
        <c:crosses val="max"/>
        <c:crossBetween val="between"/>
      </c:valAx>
      <c:catAx>
        <c:axId val="2076321119"/>
        <c:scaling>
          <c:orientation val="minMax"/>
        </c:scaling>
        <c:delete val="1"/>
        <c:axPos val="b"/>
        <c:numFmt formatCode="General" sourceLinked="1"/>
        <c:majorTickMark val="out"/>
        <c:minorTickMark val="none"/>
        <c:tickLblPos val="nextTo"/>
        <c:crossAx val="2068043119"/>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3"/>
          <c:order val="3"/>
          <c:tx>
            <c:strRef>
              <c:f>Hoja1!$K$2</c:f>
              <c:strCache>
                <c:ptCount val="1"/>
                <c:pt idx="0">
                  <c:v>Dif_Eq_Inc</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Hoja1!$E$3:$E$31</c:f>
              <c:numCache>
                <c:formatCode>General</c:formatCode>
                <c:ptCount val="29"/>
                <c:pt idx="0">
                  <c:v>2022</c:v>
                </c:pt>
                <c:pt idx="1">
                  <c:v>2023</c:v>
                </c:pt>
                <c:pt idx="2">
                  <c:v>2024</c:v>
                </c:pt>
                <c:pt idx="3">
                  <c:v>2025</c:v>
                </c:pt>
                <c:pt idx="4">
                  <c:v>2026</c:v>
                </c:pt>
                <c:pt idx="5">
                  <c:v>2027</c:v>
                </c:pt>
                <c:pt idx="6">
                  <c:v>2028</c:v>
                </c:pt>
                <c:pt idx="7">
                  <c:v>2029</c:v>
                </c:pt>
                <c:pt idx="8">
                  <c:v>2030</c:v>
                </c:pt>
                <c:pt idx="9">
                  <c:v>2031</c:v>
                </c:pt>
                <c:pt idx="10">
                  <c:v>2032</c:v>
                </c:pt>
                <c:pt idx="11">
                  <c:v>2033</c:v>
                </c:pt>
                <c:pt idx="12">
                  <c:v>2034</c:v>
                </c:pt>
                <c:pt idx="13">
                  <c:v>2035</c:v>
                </c:pt>
                <c:pt idx="14">
                  <c:v>2036</c:v>
                </c:pt>
                <c:pt idx="15">
                  <c:v>2037</c:v>
                </c:pt>
                <c:pt idx="16">
                  <c:v>2038</c:v>
                </c:pt>
                <c:pt idx="17">
                  <c:v>2039</c:v>
                </c:pt>
                <c:pt idx="18">
                  <c:v>2040</c:v>
                </c:pt>
                <c:pt idx="19">
                  <c:v>2041</c:v>
                </c:pt>
                <c:pt idx="20">
                  <c:v>2042</c:v>
                </c:pt>
                <c:pt idx="21">
                  <c:v>2043</c:v>
                </c:pt>
                <c:pt idx="22">
                  <c:v>2044</c:v>
                </c:pt>
                <c:pt idx="23">
                  <c:v>2045</c:v>
                </c:pt>
                <c:pt idx="24">
                  <c:v>2046</c:v>
                </c:pt>
                <c:pt idx="25">
                  <c:v>2047</c:v>
                </c:pt>
                <c:pt idx="26">
                  <c:v>2048</c:v>
                </c:pt>
                <c:pt idx="27">
                  <c:v>2049</c:v>
                </c:pt>
                <c:pt idx="28">
                  <c:v>2050</c:v>
                </c:pt>
              </c:numCache>
            </c:numRef>
          </c:cat>
          <c:val>
            <c:numRef>
              <c:f>Hoja1!$K$3:$K$31</c:f>
              <c:numCache>
                <c:formatCode>General</c:formatCode>
                <c:ptCount val="29"/>
                <c:pt idx="0">
                  <c:v>17</c:v>
                </c:pt>
                <c:pt idx="1">
                  <c:v>18</c:v>
                </c:pt>
                <c:pt idx="2">
                  <c:v>19</c:v>
                </c:pt>
                <c:pt idx="3">
                  <c:v>19</c:v>
                </c:pt>
                <c:pt idx="4">
                  <c:v>21</c:v>
                </c:pt>
                <c:pt idx="5">
                  <c:v>25</c:v>
                </c:pt>
                <c:pt idx="6">
                  <c:v>26</c:v>
                </c:pt>
                <c:pt idx="7">
                  <c:v>26</c:v>
                </c:pt>
                <c:pt idx="8">
                  <c:v>27</c:v>
                </c:pt>
                <c:pt idx="9">
                  <c:v>27</c:v>
                </c:pt>
                <c:pt idx="10">
                  <c:v>28</c:v>
                </c:pt>
                <c:pt idx="11">
                  <c:v>31</c:v>
                </c:pt>
                <c:pt idx="12">
                  <c:v>33</c:v>
                </c:pt>
                <c:pt idx="13">
                  <c:v>36</c:v>
                </c:pt>
                <c:pt idx="14">
                  <c:v>36</c:v>
                </c:pt>
                <c:pt idx="15">
                  <c:v>39</c:v>
                </c:pt>
                <c:pt idx="16">
                  <c:v>39</c:v>
                </c:pt>
                <c:pt idx="17">
                  <c:v>39</c:v>
                </c:pt>
                <c:pt idx="18">
                  <c:v>40</c:v>
                </c:pt>
                <c:pt idx="19">
                  <c:v>40</c:v>
                </c:pt>
                <c:pt idx="20">
                  <c:v>40</c:v>
                </c:pt>
                <c:pt idx="21">
                  <c:v>40</c:v>
                </c:pt>
                <c:pt idx="22">
                  <c:v>41</c:v>
                </c:pt>
                <c:pt idx="23">
                  <c:v>41</c:v>
                </c:pt>
                <c:pt idx="24">
                  <c:v>41</c:v>
                </c:pt>
                <c:pt idx="25">
                  <c:v>42</c:v>
                </c:pt>
                <c:pt idx="26">
                  <c:v>42</c:v>
                </c:pt>
                <c:pt idx="27">
                  <c:v>42</c:v>
                </c:pt>
                <c:pt idx="28">
                  <c:v>42</c:v>
                </c:pt>
              </c:numCache>
            </c:numRef>
          </c:val>
          <c:extLst>
            <c:ext xmlns:c16="http://schemas.microsoft.com/office/drawing/2014/chart" uri="{C3380CC4-5D6E-409C-BE32-E72D297353CC}">
              <c16:uniqueId val="{00000000-883E-4EB1-83BA-949DC56096CC}"/>
            </c:ext>
          </c:extLst>
        </c:ser>
        <c:ser>
          <c:idx val="4"/>
          <c:order val="4"/>
          <c:tx>
            <c:strRef>
              <c:f>Hoja1!$O$2</c:f>
              <c:strCache>
                <c:ptCount val="1"/>
                <c:pt idx="0">
                  <c:v>Dif_Eq_CN</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Hoja1!$E$3:$E$31</c:f>
              <c:numCache>
                <c:formatCode>General</c:formatCode>
                <c:ptCount val="29"/>
                <c:pt idx="0">
                  <c:v>2022</c:v>
                </c:pt>
                <c:pt idx="1">
                  <c:v>2023</c:v>
                </c:pt>
                <c:pt idx="2">
                  <c:v>2024</c:v>
                </c:pt>
                <c:pt idx="3">
                  <c:v>2025</c:v>
                </c:pt>
                <c:pt idx="4">
                  <c:v>2026</c:v>
                </c:pt>
                <c:pt idx="5">
                  <c:v>2027</c:v>
                </c:pt>
                <c:pt idx="6">
                  <c:v>2028</c:v>
                </c:pt>
                <c:pt idx="7">
                  <c:v>2029</c:v>
                </c:pt>
                <c:pt idx="8">
                  <c:v>2030</c:v>
                </c:pt>
                <c:pt idx="9">
                  <c:v>2031</c:v>
                </c:pt>
                <c:pt idx="10">
                  <c:v>2032</c:v>
                </c:pt>
                <c:pt idx="11">
                  <c:v>2033</c:v>
                </c:pt>
                <c:pt idx="12">
                  <c:v>2034</c:v>
                </c:pt>
                <c:pt idx="13">
                  <c:v>2035</c:v>
                </c:pt>
                <c:pt idx="14">
                  <c:v>2036</c:v>
                </c:pt>
                <c:pt idx="15">
                  <c:v>2037</c:v>
                </c:pt>
                <c:pt idx="16">
                  <c:v>2038</c:v>
                </c:pt>
                <c:pt idx="17">
                  <c:v>2039</c:v>
                </c:pt>
                <c:pt idx="18">
                  <c:v>2040</c:v>
                </c:pt>
                <c:pt idx="19">
                  <c:v>2041</c:v>
                </c:pt>
                <c:pt idx="20">
                  <c:v>2042</c:v>
                </c:pt>
                <c:pt idx="21">
                  <c:v>2043</c:v>
                </c:pt>
                <c:pt idx="22">
                  <c:v>2044</c:v>
                </c:pt>
                <c:pt idx="23">
                  <c:v>2045</c:v>
                </c:pt>
                <c:pt idx="24">
                  <c:v>2046</c:v>
                </c:pt>
                <c:pt idx="25">
                  <c:v>2047</c:v>
                </c:pt>
                <c:pt idx="26">
                  <c:v>2048</c:v>
                </c:pt>
                <c:pt idx="27">
                  <c:v>2049</c:v>
                </c:pt>
                <c:pt idx="28">
                  <c:v>2050</c:v>
                </c:pt>
              </c:numCache>
            </c:numRef>
          </c:cat>
          <c:val>
            <c:numRef>
              <c:f>Hoja1!$O$3:$O$31</c:f>
              <c:numCache>
                <c:formatCode>General</c:formatCode>
                <c:ptCount val="29"/>
                <c:pt idx="0">
                  <c:v>7</c:v>
                </c:pt>
                <c:pt idx="1">
                  <c:v>8</c:v>
                </c:pt>
                <c:pt idx="2">
                  <c:v>9</c:v>
                </c:pt>
                <c:pt idx="3">
                  <c:v>11</c:v>
                </c:pt>
                <c:pt idx="4">
                  <c:v>14</c:v>
                </c:pt>
                <c:pt idx="5">
                  <c:v>18</c:v>
                </c:pt>
                <c:pt idx="6">
                  <c:v>20</c:v>
                </c:pt>
                <c:pt idx="7">
                  <c:v>20</c:v>
                </c:pt>
                <c:pt idx="8">
                  <c:v>23</c:v>
                </c:pt>
                <c:pt idx="9">
                  <c:v>24</c:v>
                </c:pt>
                <c:pt idx="10">
                  <c:v>25</c:v>
                </c:pt>
                <c:pt idx="11">
                  <c:v>29</c:v>
                </c:pt>
                <c:pt idx="12">
                  <c:v>32</c:v>
                </c:pt>
                <c:pt idx="13">
                  <c:v>36</c:v>
                </c:pt>
                <c:pt idx="14">
                  <c:v>38</c:v>
                </c:pt>
                <c:pt idx="15">
                  <c:v>41</c:v>
                </c:pt>
                <c:pt idx="16">
                  <c:v>43</c:v>
                </c:pt>
                <c:pt idx="17">
                  <c:v>44</c:v>
                </c:pt>
                <c:pt idx="18">
                  <c:v>46</c:v>
                </c:pt>
                <c:pt idx="19">
                  <c:v>48</c:v>
                </c:pt>
                <c:pt idx="20">
                  <c:v>50</c:v>
                </c:pt>
                <c:pt idx="21">
                  <c:v>51</c:v>
                </c:pt>
                <c:pt idx="22">
                  <c:v>53</c:v>
                </c:pt>
                <c:pt idx="23">
                  <c:v>55</c:v>
                </c:pt>
                <c:pt idx="24">
                  <c:v>57</c:v>
                </c:pt>
                <c:pt idx="25">
                  <c:v>59</c:v>
                </c:pt>
                <c:pt idx="26">
                  <c:v>61</c:v>
                </c:pt>
                <c:pt idx="27">
                  <c:v>64</c:v>
                </c:pt>
                <c:pt idx="28">
                  <c:v>66</c:v>
                </c:pt>
              </c:numCache>
            </c:numRef>
          </c:val>
          <c:extLst>
            <c:ext xmlns:c16="http://schemas.microsoft.com/office/drawing/2014/chart" uri="{C3380CC4-5D6E-409C-BE32-E72D297353CC}">
              <c16:uniqueId val="{00000001-883E-4EB1-83BA-949DC56096CC}"/>
            </c:ext>
          </c:extLst>
        </c:ser>
        <c:dLbls>
          <c:showLegendKey val="0"/>
          <c:showVal val="0"/>
          <c:showCatName val="0"/>
          <c:showSerName val="0"/>
          <c:showPercent val="0"/>
          <c:showBubbleSize val="0"/>
        </c:dLbls>
        <c:gapWidth val="219"/>
        <c:axId val="1742335232"/>
        <c:axId val="1742329824"/>
      </c:barChart>
      <c:lineChart>
        <c:grouping val="standard"/>
        <c:varyColors val="0"/>
        <c:ser>
          <c:idx val="0"/>
          <c:order val="0"/>
          <c:tx>
            <c:strRef>
              <c:f>Hoja1!$G$2</c:f>
              <c:strCache>
                <c:ptCount val="1"/>
                <c:pt idx="0">
                  <c:v>Equipos activos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1.1435104745109269E-2"/>
                  <c:y val="3.292180741719737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83E-4EB1-83BA-949DC56096CC}"/>
                </c:ext>
              </c:extLst>
            </c:dLbl>
            <c:dLbl>
              <c:idx val="2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83E-4EB1-83BA-949DC56096C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Hoja1!$E$3:$E$31</c:f>
              <c:numCache>
                <c:formatCode>General</c:formatCode>
                <c:ptCount val="29"/>
                <c:pt idx="0">
                  <c:v>2022</c:v>
                </c:pt>
                <c:pt idx="1">
                  <c:v>2023</c:v>
                </c:pt>
                <c:pt idx="2">
                  <c:v>2024</c:v>
                </c:pt>
                <c:pt idx="3">
                  <c:v>2025</c:v>
                </c:pt>
                <c:pt idx="4">
                  <c:v>2026</c:v>
                </c:pt>
                <c:pt idx="5">
                  <c:v>2027</c:v>
                </c:pt>
                <c:pt idx="6">
                  <c:v>2028</c:v>
                </c:pt>
                <c:pt idx="7">
                  <c:v>2029</c:v>
                </c:pt>
                <c:pt idx="8">
                  <c:v>2030</c:v>
                </c:pt>
                <c:pt idx="9">
                  <c:v>2031</c:v>
                </c:pt>
                <c:pt idx="10">
                  <c:v>2032</c:v>
                </c:pt>
                <c:pt idx="11">
                  <c:v>2033</c:v>
                </c:pt>
                <c:pt idx="12">
                  <c:v>2034</c:v>
                </c:pt>
                <c:pt idx="13">
                  <c:v>2035</c:v>
                </c:pt>
                <c:pt idx="14">
                  <c:v>2036</c:v>
                </c:pt>
                <c:pt idx="15">
                  <c:v>2037</c:v>
                </c:pt>
                <c:pt idx="16">
                  <c:v>2038</c:v>
                </c:pt>
                <c:pt idx="17">
                  <c:v>2039</c:v>
                </c:pt>
                <c:pt idx="18">
                  <c:v>2040</c:v>
                </c:pt>
                <c:pt idx="19">
                  <c:v>2041</c:v>
                </c:pt>
                <c:pt idx="20">
                  <c:v>2042</c:v>
                </c:pt>
                <c:pt idx="21">
                  <c:v>2043</c:v>
                </c:pt>
                <c:pt idx="22">
                  <c:v>2044</c:v>
                </c:pt>
                <c:pt idx="23">
                  <c:v>2045</c:v>
                </c:pt>
                <c:pt idx="24">
                  <c:v>2046</c:v>
                </c:pt>
                <c:pt idx="25">
                  <c:v>2047</c:v>
                </c:pt>
                <c:pt idx="26">
                  <c:v>2048</c:v>
                </c:pt>
                <c:pt idx="27">
                  <c:v>2049</c:v>
                </c:pt>
                <c:pt idx="28">
                  <c:v>2050</c:v>
                </c:pt>
              </c:numCache>
            </c:numRef>
          </c:cat>
          <c:val>
            <c:numRef>
              <c:f>Hoja1!$G$3:$G$31</c:f>
              <c:numCache>
                <c:formatCode>General</c:formatCode>
                <c:ptCount val="29"/>
                <c:pt idx="0">
                  <c:v>30</c:v>
                </c:pt>
                <c:pt idx="1">
                  <c:v>30</c:v>
                </c:pt>
                <c:pt idx="2">
                  <c:v>30</c:v>
                </c:pt>
                <c:pt idx="3">
                  <c:v>30</c:v>
                </c:pt>
                <c:pt idx="4">
                  <c:v>28</c:v>
                </c:pt>
                <c:pt idx="5">
                  <c:v>25</c:v>
                </c:pt>
                <c:pt idx="6">
                  <c:v>24</c:v>
                </c:pt>
                <c:pt idx="7">
                  <c:v>25</c:v>
                </c:pt>
                <c:pt idx="8">
                  <c:v>24</c:v>
                </c:pt>
                <c:pt idx="9">
                  <c:v>24</c:v>
                </c:pt>
                <c:pt idx="10">
                  <c:v>24</c:v>
                </c:pt>
                <c:pt idx="11">
                  <c:v>21</c:v>
                </c:pt>
                <c:pt idx="12">
                  <c:v>20</c:v>
                </c:pt>
                <c:pt idx="13">
                  <c:v>17</c:v>
                </c:pt>
                <c:pt idx="14">
                  <c:v>17</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numCache>
            </c:numRef>
          </c:val>
          <c:smooth val="0"/>
          <c:extLst>
            <c:ext xmlns:c16="http://schemas.microsoft.com/office/drawing/2014/chart" uri="{C3380CC4-5D6E-409C-BE32-E72D297353CC}">
              <c16:uniqueId val="{00000004-883E-4EB1-83BA-949DC56096CC}"/>
            </c:ext>
          </c:extLst>
        </c:ser>
        <c:ser>
          <c:idx val="1"/>
          <c:order val="1"/>
          <c:tx>
            <c:strRef>
              <c:f>Hoja1!$J$2</c:f>
              <c:strCache>
                <c:ptCount val="1"/>
                <c:pt idx="0">
                  <c:v>Equipos necesarios Inc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0"/>
              <c:layout>
                <c:manualLayout>
                  <c:x val="-1.3722125694131122E-2"/>
                  <c:y val="-4.55840410391964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83E-4EB1-83BA-949DC56096CC}"/>
                </c:ext>
              </c:extLst>
            </c:dLbl>
            <c:dLbl>
              <c:idx val="28"/>
              <c:layout>
                <c:manualLayout>
                  <c:x val="-1.0291594270598338E-2"/>
                  <c:y val="-5.3181381212395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83E-4EB1-83BA-949DC56096C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Hoja1!$E$3:$E$31</c:f>
              <c:numCache>
                <c:formatCode>General</c:formatCode>
                <c:ptCount val="29"/>
                <c:pt idx="0">
                  <c:v>2022</c:v>
                </c:pt>
                <c:pt idx="1">
                  <c:v>2023</c:v>
                </c:pt>
                <c:pt idx="2">
                  <c:v>2024</c:v>
                </c:pt>
                <c:pt idx="3">
                  <c:v>2025</c:v>
                </c:pt>
                <c:pt idx="4">
                  <c:v>2026</c:v>
                </c:pt>
                <c:pt idx="5">
                  <c:v>2027</c:v>
                </c:pt>
                <c:pt idx="6">
                  <c:v>2028</c:v>
                </c:pt>
                <c:pt idx="7">
                  <c:v>2029</c:v>
                </c:pt>
                <c:pt idx="8">
                  <c:v>2030</c:v>
                </c:pt>
                <c:pt idx="9">
                  <c:v>2031</c:v>
                </c:pt>
                <c:pt idx="10">
                  <c:v>2032</c:v>
                </c:pt>
                <c:pt idx="11">
                  <c:v>2033</c:v>
                </c:pt>
                <c:pt idx="12">
                  <c:v>2034</c:v>
                </c:pt>
                <c:pt idx="13">
                  <c:v>2035</c:v>
                </c:pt>
                <c:pt idx="14">
                  <c:v>2036</c:v>
                </c:pt>
                <c:pt idx="15">
                  <c:v>2037</c:v>
                </c:pt>
                <c:pt idx="16">
                  <c:v>2038</c:v>
                </c:pt>
                <c:pt idx="17">
                  <c:v>2039</c:v>
                </c:pt>
                <c:pt idx="18">
                  <c:v>2040</c:v>
                </c:pt>
                <c:pt idx="19">
                  <c:v>2041</c:v>
                </c:pt>
                <c:pt idx="20">
                  <c:v>2042</c:v>
                </c:pt>
                <c:pt idx="21">
                  <c:v>2043</c:v>
                </c:pt>
                <c:pt idx="22">
                  <c:v>2044</c:v>
                </c:pt>
                <c:pt idx="23">
                  <c:v>2045</c:v>
                </c:pt>
                <c:pt idx="24">
                  <c:v>2046</c:v>
                </c:pt>
                <c:pt idx="25">
                  <c:v>2047</c:v>
                </c:pt>
                <c:pt idx="26">
                  <c:v>2048</c:v>
                </c:pt>
                <c:pt idx="27">
                  <c:v>2049</c:v>
                </c:pt>
                <c:pt idx="28">
                  <c:v>2050</c:v>
                </c:pt>
              </c:numCache>
            </c:numRef>
          </c:cat>
          <c:val>
            <c:numRef>
              <c:f>Hoja1!$J$3:$J$31</c:f>
              <c:numCache>
                <c:formatCode>General</c:formatCode>
                <c:ptCount val="29"/>
                <c:pt idx="0">
                  <c:v>47</c:v>
                </c:pt>
                <c:pt idx="1">
                  <c:v>48</c:v>
                </c:pt>
                <c:pt idx="2">
                  <c:v>49</c:v>
                </c:pt>
                <c:pt idx="3">
                  <c:v>49</c:v>
                </c:pt>
                <c:pt idx="4">
                  <c:v>49</c:v>
                </c:pt>
                <c:pt idx="5">
                  <c:v>50</c:v>
                </c:pt>
                <c:pt idx="6">
                  <c:v>50</c:v>
                </c:pt>
                <c:pt idx="7">
                  <c:v>51</c:v>
                </c:pt>
                <c:pt idx="8">
                  <c:v>51</c:v>
                </c:pt>
                <c:pt idx="9">
                  <c:v>51</c:v>
                </c:pt>
                <c:pt idx="10">
                  <c:v>52</c:v>
                </c:pt>
                <c:pt idx="11">
                  <c:v>52</c:v>
                </c:pt>
                <c:pt idx="12">
                  <c:v>53</c:v>
                </c:pt>
                <c:pt idx="13">
                  <c:v>53</c:v>
                </c:pt>
                <c:pt idx="14">
                  <c:v>53</c:v>
                </c:pt>
                <c:pt idx="15">
                  <c:v>54</c:v>
                </c:pt>
                <c:pt idx="16">
                  <c:v>54</c:v>
                </c:pt>
                <c:pt idx="17">
                  <c:v>54</c:v>
                </c:pt>
                <c:pt idx="18">
                  <c:v>55</c:v>
                </c:pt>
                <c:pt idx="19">
                  <c:v>55</c:v>
                </c:pt>
                <c:pt idx="20">
                  <c:v>55</c:v>
                </c:pt>
                <c:pt idx="21">
                  <c:v>55</c:v>
                </c:pt>
                <c:pt idx="22">
                  <c:v>56</c:v>
                </c:pt>
                <c:pt idx="23">
                  <c:v>56</c:v>
                </c:pt>
                <c:pt idx="24">
                  <c:v>56</c:v>
                </c:pt>
                <c:pt idx="25">
                  <c:v>57</c:v>
                </c:pt>
                <c:pt idx="26">
                  <c:v>57</c:v>
                </c:pt>
                <c:pt idx="27">
                  <c:v>57</c:v>
                </c:pt>
                <c:pt idx="28">
                  <c:v>57</c:v>
                </c:pt>
              </c:numCache>
            </c:numRef>
          </c:val>
          <c:smooth val="0"/>
          <c:extLst>
            <c:ext xmlns:c16="http://schemas.microsoft.com/office/drawing/2014/chart" uri="{C3380CC4-5D6E-409C-BE32-E72D297353CC}">
              <c16:uniqueId val="{00000007-883E-4EB1-83BA-949DC56096CC}"/>
            </c:ext>
          </c:extLst>
        </c:ser>
        <c:ser>
          <c:idx val="2"/>
          <c:order val="2"/>
          <c:tx>
            <c:strRef>
              <c:f>Hoja1!$N$2</c:f>
              <c:strCache>
                <c:ptCount val="1"/>
                <c:pt idx="0">
                  <c:v>Equipos necesarios CN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dLbl>
              <c:idx val="0"/>
              <c:layout>
                <c:manualLayout>
                  <c:x val="-1.7152657117663901E-2"/>
                  <c:y val="-3.0389360692797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83E-4EB1-83BA-949DC56096CC}"/>
                </c:ext>
              </c:extLst>
            </c:dLbl>
            <c:dLbl>
              <c:idx val="13"/>
              <c:layout>
                <c:manualLayout>
                  <c:x val="-1.37221256941312E-2"/>
                  <c:y val="3.54542541415972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83E-4EB1-83BA-949DC56096CC}"/>
                </c:ext>
              </c:extLst>
            </c:dLbl>
            <c:dLbl>
              <c:idx val="28"/>
              <c:layout>
                <c:manualLayout>
                  <c:x val="-2.0583188541196677E-2"/>
                  <c:y val="-3.038936069279767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883E-4EB1-83BA-949DC56096C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Hoja1!$E$3:$E$31</c:f>
              <c:numCache>
                <c:formatCode>General</c:formatCode>
                <c:ptCount val="29"/>
                <c:pt idx="0">
                  <c:v>2022</c:v>
                </c:pt>
                <c:pt idx="1">
                  <c:v>2023</c:v>
                </c:pt>
                <c:pt idx="2">
                  <c:v>2024</c:v>
                </c:pt>
                <c:pt idx="3">
                  <c:v>2025</c:v>
                </c:pt>
                <c:pt idx="4">
                  <c:v>2026</c:v>
                </c:pt>
                <c:pt idx="5">
                  <c:v>2027</c:v>
                </c:pt>
                <c:pt idx="6">
                  <c:v>2028</c:v>
                </c:pt>
                <c:pt idx="7">
                  <c:v>2029</c:v>
                </c:pt>
                <c:pt idx="8">
                  <c:v>2030</c:v>
                </c:pt>
                <c:pt idx="9">
                  <c:v>2031</c:v>
                </c:pt>
                <c:pt idx="10">
                  <c:v>2032</c:v>
                </c:pt>
                <c:pt idx="11">
                  <c:v>2033</c:v>
                </c:pt>
                <c:pt idx="12">
                  <c:v>2034</c:v>
                </c:pt>
                <c:pt idx="13">
                  <c:v>2035</c:v>
                </c:pt>
                <c:pt idx="14">
                  <c:v>2036</c:v>
                </c:pt>
                <c:pt idx="15">
                  <c:v>2037</c:v>
                </c:pt>
                <c:pt idx="16">
                  <c:v>2038</c:v>
                </c:pt>
                <c:pt idx="17">
                  <c:v>2039</c:v>
                </c:pt>
                <c:pt idx="18">
                  <c:v>2040</c:v>
                </c:pt>
                <c:pt idx="19">
                  <c:v>2041</c:v>
                </c:pt>
                <c:pt idx="20">
                  <c:v>2042</c:v>
                </c:pt>
                <c:pt idx="21">
                  <c:v>2043</c:v>
                </c:pt>
                <c:pt idx="22">
                  <c:v>2044</c:v>
                </c:pt>
                <c:pt idx="23">
                  <c:v>2045</c:v>
                </c:pt>
                <c:pt idx="24">
                  <c:v>2046</c:v>
                </c:pt>
                <c:pt idx="25">
                  <c:v>2047</c:v>
                </c:pt>
                <c:pt idx="26">
                  <c:v>2048</c:v>
                </c:pt>
                <c:pt idx="27">
                  <c:v>2049</c:v>
                </c:pt>
                <c:pt idx="28">
                  <c:v>2050</c:v>
                </c:pt>
              </c:numCache>
            </c:numRef>
          </c:cat>
          <c:val>
            <c:numRef>
              <c:f>Hoja1!$N$3:$N$31</c:f>
              <c:numCache>
                <c:formatCode>General</c:formatCode>
                <c:ptCount val="29"/>
                <c:pt idx="0">
                  <c:v>37</c:v>
                </c:pt>
                <c:pt idx="1">
                  <c:v>38</c:v>
                </c:pt>
                <c:pt idx="2">
                  <c:v>39</c:v>
                </c:pt>
                <c:pt idx="3">
                  <c:v>41</c:v>
                </c:pt>
                <c:pt idx="4">
                  <c:v>42</c:v>
                </c:pt>
                <c:pt idx="5">
                  <c:v>43</c:v>
                </c:pt>
                <c:pt idx="6">
                  <c:v>44</c:v>
                </c:pt>
                <c:pt idx="7">
                  <c:v>45</c:v>
                </c:pt>
                <c:pt idx="8">
                  <c:v>47</c:v>
                </c:pt>
                <c:pt idx="9">
                  <c:v>48</c:v>
                </c:pt>
                <c:pt idx="10">
                  <c:v>49</c:v>
                </c:pt>
                <c:pt idx="11">
                  <c:v>50</c:v>
                </c:pt>
                <c:pt idx="12">
                  <c:v>52</c:v>
                </c:pt>
                <c:pt idx="13">
                  <c:v>53</c:v>
                </c:pt>
                <c:pt idx="14">
                  <c:v>55</c:v>
                </c:pt>
                <c:pt idx="15">
                  <c:v>56</c:v>
                </c:pt>
                <c:pt idx="16">
                  <c:v>58</c:v>
                </c:pt>
                <c:pt idx="17">
                  <c:v>59</c:v>
                </c:pt>
                <c:pt idx="18">
                  <c:v>61</c:v>
                </c:pt>
                <c:pt idx="19">
                  <c:v>63</c:v>
                </c:pt>
                <c:pt idx="20">
                  <c:v>65</c:v>
                </c:pt>
                <c:pt idx="21">
                  <c:v>66</c:v>
                </c:pt>
                <c:pt idx="22">
                  <c:v>68</c:v>
                </c:pt>
                <c:pt idx="23">
                  <c:v>70</c:v>
                </c:pt>
                <c:pt idx="24">
                  <c:v>72</c:v>
                </c:pt>
                <c:pt idx="25">
                  <c:v>74</c:v>
                </c:pt>
                <c:pt idx="26">
                  <c:v>76</c:v>
                </c:pt>
                <c:pt idx="27">
                  <c:v>79</c:v>
                </c:pt>
                <c:pt idx="28">
                  <c:v>81</c:v>
                </c:pt>
              </c:numCache>
            </c:numRef>
          </c:val>
          <c:smooth val="0"/>
          <c:extLst>
            <c:ext xmlns:c16="http://schemas.microsoft.com/office/drawing/2014/chart" uri="{C3380CC4-5D6E-409C-BE32-E72D297353CC}">
              <c16:uniqueId val="{0000000B-883E-4EB1-83BA-949DC56096CC}"/>
            </c:ext>
          </c:extLst>
        </c:ser>
        <c:dLbls>
          <c:showLegendKey val="0"/>
          <c:showVal val="0"/>
          <c:showCatName val="0"/>
          <c:showSerName val="0"/>
          <c:showPercent val="0"/>
          <c:showBubbleSize val="0"/>
        </c:dLbls>
        <c:marker val="1"/>
        <c:smooth val="0"/>
        <c:axId val="1660820624"/>
        <c:axId val="1660818960"/>
      </c:lineChart>
      <c:catAx>
        <c:axId val="1660820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660818960"/>
        <c:crosses val="autoZero"/>
        <c:auto val="1"/>
        <c:lblAlgn val="ctr"/>
        <c:lblOffset val="100"/>
        <c:noMultiLvlLbl val="0"/>
      </c:catAx>
      <c:valAx>
        <c:axId val="1660818960"/>
        <c:scaling>
          <c:orientation val="minMax"/>
          <c:max val="8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660820624"/>
        <c:crosses val="autoZero"/>
        <c:crossBetween val="between"/>
      </c:valAx>
      <c:valAx>
        <c:axId val="1742329824"/>
        <c:scaling>
          <c:orientation val="minMax"/>
          <c:max val="12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742335232"/>
        <c:crosses val="max"/>
        <c:crossBetween val="between"/>
      </c:valAx>
      <c:catAx>
        <c:axId val="1742335232"/>
        <c:scaling>
          <c:orientation val="minMax"/>
        </c:scaling>
        <c:delete val="1"/>
        <c:axPos val="b"/>
        <c:numFmt formatCode="General" sourceLinked="1"/>
        <c:majorTickMark val="out"/>
        <c:minorTickMark val="none"/>
        <c:tickLblPos val="nextTo"/>
        <c:crossAx val="174232982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4BA171-E80C-4066-99F8-AD08F8F6B7A0}"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PE"/>
        </a:p>
      </dgm:t>
    </dgm:pt>
    <dgm:pt modelId="{ED0046CC-65E8-4AE6-BF43-56D7FDA1B040}">
      <dgm:prSet phldrT="[Texto]"/>
      <dgm:spPr>
        <a:solidFill>
          <a:srgbClr val="BF8F00"/>
        </a:solidFill>
        <a:ln>
          <a:solidFill>
            <a:srgbClr val="BF8F00"/>
          </a:solidFill>
        </a:ln>
      </dgm:spPr>
      <dgm:t>
        <a:bodyPr/>
        <a:lstStyle/>
        <a:p>
          <a:r>
            <a:rPr lang="es-PE" b="1" dirty="0"/>
            <a:t>9.1% </a:t>
          </a:r>
          <a:br>
            <a:rPr lang="es-PE" b="1" dirty="0"/>
          </a:br>
          <a:r>
            <a:rPr lang="es-PE" b="1" dirty="0"/>
            <a:t>Equipos obsoletos</a:t>
          </a:r>
        </a:p>
      </dgm:t>
    </dgm:pt>
    <dgm:pt modelId="{1EF460C4-9AC1-4124-B0EB-2BF0D33C37AD}" type="parTrans" cxnId="{FF08A1E7-136E-4E94-B18D-2B78610FAFDC}">
      <dgm:prSet/>
      <dgm:spPr/>
      <dgm:t>
        <a:bodyPr/>
        <a:lstStyle/>
        <a:p>
          <a:endParaRPr lang="es-PE"/>
        </a:p>
      </dgm:t>
    </dgm:pt>
    <dgm:pt modelId="{5E43499B-EAD9-412E-ACF3-8924F53DE5C2}" type="sibTrans" cxnId="{FF08A1E7-136E-4E94-B18D-2B78610FAFDC}">
      <dgm:prSet/>
      <dgm:spPr/>
      <dgm:t>
        <a:bodyPr/>
        <a:lstStyle/>
        <a:p>
          <a:endParaRPr lang="es-PE"/>
        </a:p>
      </dgm:t>
    </dgm:pt>
    <dgm:pt modelId="{CFBC2EEA-6941-4F7D-8F71-5BCE348E08CA}">
      <dgm:prSet phldrT="[Texto]" custT="1"/>
      <dgm:spPr/>
      <dgm:t>
        <a:bodyPr/>
        <a:lstStyle/>
        <a:p>
          <a:r>
            <a:rPr lang="es-PE" sz="1600" b="1" dirty="0"/>
            <a:t>2023</a:t>
          </a:r>
        </a:p>
      </dgm:t>
    </dgm:pt>
    <dgm:pt modelId="{C58B79DC-D141-49FE-83AA-17EFE76F1426}" type="parTrans" cxnId="{27C36666-6279-4D4A-A051-C6A47A57C744}">
      <dgm:prSet/>
      <dgm:spPr/>
      <dgm:t>
        <a:bodyPr/>
        <a:lstStyle/>
        <a:p>
          <a:endParaRPr lang="es-PE"/>
        </a:p>
      </dgm:t>
    </dgm:pt>
    <dgm:pt modelId="{7F55D788-566F-435E-A488-564523CBF125}" type="sibTrans" cxnId="{27C36666-6279-4D4A-A051-C6A47A57C744}">
      <dgm:prSet/>
      <dgm:spPr/>
      <dgm:t>
        <a:bodyPr/>
        <a:lstStyle/>
        <a:p>
          <a:endParaRPr lang="es-PE"/>
        </a:p>
      </dgm:t>
    </dgm:pt>
    <dgm:pt modelId="{FCDBCCEB-6C70-409C-BDF2-CB27CCA79FB2}">
      <dgm:prSet phldrT="[Texto]"/>
      <dgm:spPr>
        <a:solidFill>
          <a:srgbClr val="BF8F00"/>
        </a:solidFill>
        <a:ln>
          <a:solidFill>
            <a:srgbClr val="BF8F00"/>
          </a:solidFill>
        </a:ln>
      </dgm:spPr>
      <dgm:t>
        <a:bodyPr/>
        <a:lstStyle/>
        <a:p>
          <a:r>
            <a:rPr lang="es-PE" b="1" dirty="0"/>
            <a:t>48.5% </a:t>
          </a:r>
          <a:br>
            <a:rPr lang="es-PE" b="1" dirty="0"/>
          </a:br>
          <a:r>
            <a:rPr lang="es-PE" b="1" dirty="0"/>
            <a:t>Equipos obsoletos</a:t>
          </a:r>
        </a:p>
      </dgm:t>
    </dgm:pt>
    <dgm:pt modelId="{37C0F4F3-BD52-46BC-BCF1-EC2317C2B0B3}" type="parTrans" cxnId="{12F849D1-570B-4BBD-91BD-3B80EB0C9027}">
      <dgm:prSet/>
      <dgm:spPr/>
      <dgm:t>
        <a:bodyPr/>
        <a:lstStyle/>
        <a:p>
          <a:endParaRPr lang="es-PE"/>
        </a:p>
      </dgm:t>
    </dgm:pt>
    <dgm:pt modelId="{59C2B284-A7A0-4A59-B370-3BE816611E97}" type="sibTrans" cxnId="{12F849D1-570B-4BBD-91BD-3B80EB0C9027}">
      <dgm:prSet/>
      <dgm:spPr/>
      <dgm:t>
        <a:bodyPr/>
        <a:lstStyle/>
        <a:p>
          <a:endParaRPr lang="es-PE"/>
        </a:p>
      </dgm:t>
    </dgm:pt>
    <dgm:pt modelId="{2FCFA5E2-658D-4F55-BD5A-E17879F088D3}">
      <dgm:prSet phldrT="[Texto]" custT="1"/>
      <dgm:spPr/>
      <dgm:t>
        <a:bodyPr/>
        <a:lstStyle/>
        <a:p>
          <a:r>
            <a:rPr lang="es-PE" sz="1600" b="1" kern="1200" dirty="0">
              <a:solidFill>
                <a:prstClr val="black">
                  <a:hueOff val="0"/>
                  <a:satOff val="0"/>
                  <a:lumOff val="0"/>
                  <a:alphaOff val="0"/>
                </a:prstClr>
              </a:solidFill>
              <a:latin typeface="Calibri" panose="020F0502020204030204"/>
              <a:ea typeface="+mn-ea"/>
              <a:cs typeface="+mn-cs"/>
            </a:rPr>
            <a:t>2030</a:t>
          </a:r>
        </a:p>
      </dgm:t>
    </dgm:pt>
    <dgm:pt modelId="{787141FA-7B58-42E6-8EA9-5CF3812D0954}" type="parTrans" cxnId="{D6BBA6D6-3303-4DD8-B841-E610B3F8B992}">
      <dgm:prSet/>
      <dgm:spPr/>
      <dgm:t>
        <a:bodyPr/>
        <a:lstStyle/>
        <a:p>
          <a:endParaRPr lang="es-PE"/>
        </a:p>
      </dgm:t>
    </dgm:pt>
    <dgm:pt modelId="{E6308DFF-B9EB-40F4-B180-ECEF556667BC}" type="sibTrans" cxnId="{D6BBA6D6-3303-4DD8-B841-E610B3F8B992}">
      <dgm:prSet/>
      <dgm:spPr/>
      <dgm:t>
        <a:bodyPr/>
        <a:lstStyle/>
        <a:p>
          <a:endParaRPr lang="es-PE"/>
        </a:p>
      </dgm:t>
    </dgm:pt>
    <dgm:pt modelId="{990F8E17-9222-4961-8296-129F15589079}">
      <dgm:prSet phldrT="[Texto]"/>
      <dgm:spPr>
        <a:solidFill>
          <a:srgbClr val="BF8F00"/>
        </a:solidFill>
        <a:ln>
          <a:solidFill>
            <a:srgbClr val="BF8F00"/>
          </a:solidFill>
        </a:ln>
      </dgm:spPr>
      <dgm:t>
        <a:bodyPr/>
        <a:lstStyle/>
        <a:p>
          <a:r>
            <a:rPr lang="es-PE" b="1" dirty="0"/>
            <a:t>84.8% </a:t>
          </a:r>
          <a:br>
            <a:rPr lang="es-PE" b="1" dirty="0"/>
          </a:br>
          <a:r>
            <a:rPr lang="es-PE" b="1" dirty="0"/>
            <a:t>Equipos obsoletos</a:t>
          </a:r>
        </a:p>
      </dgm:t>
    </dgm:pt>
    <dgm:pt modelId="{7D112747-F3A1-4760-8791-3E285B7B480D}" type="parTrans" cxnId="{4EC43FE7-D570-4F21-AA9F-837C10B8F968}">
      <dgm:prSet/>
      <dgm:spPr/>
      <dgm:t>
        <a:bodyPr/>
        <a:lstStyle/>
        <a:p>
          <a:endParaRPr lang="es-PE"/>
        </a:p>
      </dgm:t>
    </dgm:pt>
    <dgm:pt modelId="{E435906D-9EA8-4A39-ACE0-BBDE770A1704}" type="sibTrans" cxnId="{4EC43FE7-D570-4F21-AA9F-837C10B8F968}">
      <dgm:prSet/>
      <dgm:spPr/>
      <dgm:t>
        <a:bodyPr/>
        <a:lstStyle/>
        <a:p>
          <a:endParaRPr lang="es-PE"/>
        </a:p>
      </dgm:t>
    </dgm:pt>
    <dgm:pt modelId="{E81CCC79-0C71-4389-8E2D-E8A3E27A6724}">
      <dgm:prSet phldrT="[Texto]" custT="1"/>
      <dgm:spPr/>
      <dgm:t>
        <a:bodyPr/>
        <a:lstStyle/>
        <a:p>
          <a:r>
            <a:rPr lang="es-PE" sz="1600" b="1" kern="1200" dirty="0">
              <a:solidFill>
                <a:prstClr val="black">
                  <a:hueOff val="0"/>
                  <a:satOff val="0"/>
                  <a:lumOff val="0"/>
                  <a:alphaOff val="0"/>
                </a:prstClr>
              </a:solidFill>
              <a:latin typeface="Calibri" panose="020F0502020204030204"/>
              <a:ea typeface="+mn-ea"/>
              <a:cs typeface="+mn-cs"/>
            </a:rPr>
            <a:t>2035</a:t>
          </a:r>
        </a:p>
      </dgm:t>
    </dgm:pt>
    <dgm:pt modelId="{CB76A0F8-7D94-48AB-86A6-14EBA0551666}" type="parTrans" cxnId="{EF6F4405-FAF4-47C4-8D8F-EAE78D539FF9}">
      <dgm:prSet/>
      <dgm:spPr/>
      <dgm:t>
        <a:bodyPr/>
        <a:lstStyle/>
        <a:p>
          <a:endParaRPr lang="es-PE"/>
        </a:p>
      </dgm:t>
    </dgm:pt>
    <dgm:pt modelId="{FDA60AE2-8DD3-4F81-BA5B-661409AFA8C2}" type="sibTrans" cxnId="{EF6F4405-FAF4-47C4-8D8F-EAE78D539FF9}">
      <dgm:prSet/>
      <dgm:spPr/>
      <dgm:t>
        <a:bodyPr/>
        <a:lstStyle/>
        <a:p>
          <a:endParaRPr lang="es-PE"/>
        </a:p>
      </dgm:t>
    </dgm:pt>
    <dgm:pt modelId="{D28DF24B-1ED9-4B5E-9507-E6D60D3A1CFD}" type="pres">
      <dgm:prSet presAssocID="{024BA171-E80C-4066-99F8-AD08F8F6B7A0}" presName="rootnode" presStyleCnt="0">
        <dgm:presLayoutVars>
          <dgm:chMax/>
          <dgm:chPref/>
          <dgm:dir/>
          <dgm:animLvl val="lvl"/>
        </dgm:presLayoutVars>
      </dgm:prSet>
      <dgm:spPr/>
    </dgm:pt>
    <dgm:pt modelId="{44CD19C4-F199-4EF6-823A-88B7965A0024}" type="pres">
      <dgm:prSet presAssocID="{ED0046CC-65E8-4AE6-BF43-56D7FDA1B040}" presName="composite" presStyleCnt="0"/>
      <dgm:spPr/>
    </dgm:pt>
    <dgm:pt modelId="{60E567A5-0F92-4F7F-B9D7-321F02F9040E}" type="pres">
      <dgm:prSet presAssocID="{ED0046CC-65E8-4AE6-BF43-56D7FDA1B040}" presName="bentUpArrow1" presStyleLbl="alignImgPlace1" presStyleIdx="0" presStyleCnt="2"/>
      <dgm:spPr>
        <a:solidFill>
          <a:srgbClr val="4770AD"/>
        </a:solidFill>
      </dgm:spPr>
    </dgm:pt>
    <dgm:pt modelId="{2EA74CE1-651D-4034-94A3-005839801EE5}" type="pres">
      <dgm:prSet presAssocID="{ED0046CC-65E8-4AE6-BF43-56D7FDA1B040}" presName="ParentText" presStyleLbl="node1" presStyleIdx="0" presStyleCnt="3">
        <dgm:presLayoutVars>
          <dgm:chMax val="1"/>
          <dgm:chPref val="1"/>
          <dgm:bulletEnabled val="1"/>
        </dgm:presLayoutVars>
      </dgm:prSet>
      <dgm:spPr/>
    </dgm:pt>
    <dgm:pt modelId="{D441D634-3946-415C-8F90-75A83E932405}" type="pres">
      <dgm:prSet presAssocID="{ED0046CC-65E8-4AE6-BF43-56D7FDA1B040}" presName="ChildText" presStyleLbl="revTx" presStyleIdx="0" presStyleCnt="3" custScaleX="111699">
        <dgm:presLayoutVars>
          <dgm:chMax val="0"/>
          <dgm:chPref val="0"/>
          <dgm:bulletEnabled val="1"/>
        </dgm:presLayoutVars>
      </dgm:prSet>
      <dgm:spPr/>
    </dgm:pt>
    <dgm:pt modelId="{48F35CE1-5201-431E-899B-106418983D3C}" type="pres">
      <dgm:prSet presAssocID="{5E43499B-EAD9-412E-ACF3-8924F53DE5C2}" presName="sibTrans" presStyleCnt="0"/>
      <dgm:spPr/>
    </dgm:pt>
    <dgm:pt modelId="{3288D4A7-FB11-4908-97EC-D147CA82588D}" type="pres">
      <dgm:prSet presAssocID="{FCDBCCEB-6C70-409C-BDF2-CB27CCA79FB2}" presName="composite" presStyleCnt="0"/>
      <dgm:spPr/>
    </dgm:pt>
    <dgm:pt modelId="{574001F7-A4E5-48E3-9A5A-162C4008DA3C}" type="pres">
      <dgm:prSet presAssocID="{FCDBCCEB-6C70-409C-BDF2-CB27CCA79FB2}" presName="bentUpArrow1" presStyleLbl="alignImgPlace1" presStyleIdx="1" presStyleCnt="2"/>
      <dgm:spPr>
        <a:solidFill>
          <a:srgbClr val="4770AD"/>
        </a:solidFill>
      </dgm:spPr>
    </dgm:pt>
    <dgm:pt modelId="{270C81A7-8601-49EF-BB5D-DA87B46C4DAB}" type="pres">
      <dgm:prSet presAssocID="{FCDBCCEB-6C70-409C-BDF2-CB27CCA79FB2}" presName="ParentText" presStyleLbl="node1" presStyleIdx="1" presStyleCnt="3">
        <dgm:presLayoutVars>
          <dgm:chMax val="1"/>
          <dgm:chPref val="1"/>
          <dgm:bulletEnabled val="1"/>
        </dgm:presLayoutVars>
      </dgm:prSet>
      <dgm:spPr/>
    </dgm:pt>
    <dgm:pt modelId="{F022497A-B34B-43CF-A025-9F53CC0CC140}" type="pres">
      <dgm:prSet presAssocID="{FCDBCCEB-6C70-409C-BDF2-CB27CCA79FB2}" presName="ChildText" presStyleLbl="revTx" presStyleIdx="1" presStyleCnt="3" custScaleX="118359">
        <dgm:presLayoutVars>
          <dgm:chMax val="0"/>
          <dgm:chPref val="0"/>
          <dgm:bulletEnabled val="1"/>
        </dgm:presLayoutVars>
      </dgm:prSet>
      <dgm:spPr/>
    </dgm:pt>
    <dgm:pt modelId="{CDBF0793-EA72-49DD-932E-D685E1202868}" type="pres">
      <dgm:prSet presAssocID="{59C2B284-A7A0-4A59-B370-3BE816611E97}" presName="sibTrans" presStyleCnt="0"/>
      <dgm:spPr/>
    </dgm:pt>
    <dgm:pt modelId="{8EA68815-8F32-4CED-A83B-B11691F18ADE}" type="pres">
      <dgm:prSet presAssocID="{990F8E17-9222-4961-8296-129F15589079}" presName="composite" presStyleCnt="0"/>
      <dgm:spPr/>
    </dgm:pt>
    <dgm:pt modelId="{2FD76050-9706-4B33-8F7F-9EFC6486A44E}" type="pres">
      <dgm:prSet presAssocID="{990F8E17-9222-4961-8296-129F15589079}" presName="ParentText" presStyleLbl="node1" presStyleIdx="2" presStyleCnt="3">
        <dgm:presLayoutVars>
          <dgm:chMax val="1"/>
          <dgm:chPref val="1"/>
          <dgm:bulletEnabled val="1"/>
        </dgm:presLayoutVars>
      </dgm:prSet>
      <dgm:spPr/>
    </dgm:pt>
    <dgm:pt modelId="{3B7C8E7F-E782-4A9A-BCE9-C3536DB90E87}" type="pres">
      <dgm:prSet presAssocID="{990F8E17-9222-4961-8296-129F15589079}" presName="FinalChildText" presStyleLbl="revTx" presStyleIdx="2" presStyleCnt="3" custScaleX="119533">
        <dgm:presLayoutVars>
          <dgm:chMax val="0"/>
          <dgm:chPref val="0"/>
          <dgm:bulletEnabled val="1"/>
        </dgm:presLayoutVars>
      </dgm:prSet>
      <dgm:spPr/>
    </dgm:pt>
  </dgm:ptLst>
  <dgm:cxnLst>
    <dgm:cxn modelId="{EF6F4405-FAF4-47C4-8D8F-EAE78D539FF9}" srcId="{990F8E17-9222-4961-8296-129F15589079}" destId="{E81CCC79-0C71-4389-8E2D-E8A3E27A6724}" srcOrd="0" destOrd="0" parTransId="{CB76A0F8-7D94-48AB-86A6-14EBA0551666}" sibTransId="{FDA60AE2-8DD3-4F81-BA5B-661409AFA8C2}"/>
    <dgm:cxn modelId="{7DCA1124-ED3F-4E4A-B3A3-E9FC7BF87F4C}" type="presOf" srcId="{CFBC2EEA-6941-4F7D-8F71-5BCE348E08CA}" destId="{D441D634-3946-415C-8F90-75A83E932405}" srcOrd="0" destOrd="0" presId="urn:microsoft.com/office/officeart/2005/8/layout/StepDownProcess"/>
    <dgm:cxn modelId="{3E24643D-5373-4B21-878A-C18B2CE28DA3}" type="presOf" srcId="{FCDBCCEB-6C70-409C-BDF2-CB27CCA79FB2}" destId="{270C81A7-8601-49EF-BB5D-DA87B46C4DAB}" srcOrd="0" destOrd="0" presId="urn:microsoft.com/office/officeart/2005/8/layout/StepDownProcess"/>
    <dgm:cxn modelId="{27C36666-6279-4D4A-A051-C6A47A57C744}" srcId="{ED0046CC-65E8-4AE6-BF43-56D7FDA1B040}" destId="{CFBC2EEA-6941-4F7D-8F71-5BCE348E08CA}" srcOrd="0" destOrd="0" parTransId="{C58B79DC-D141-49FE-83AA-17EFE76F1426}" sibTransId="{7F55D788-566F-435E-A488-564523CBF125}"/>
    <dgm:cxn modelId="{B3955686-2D31-48A4-9315-A47747AD5E99}" type="presOf" srcId="{024BA171-E80C-4066-99F8-AD08F8F6B7A0}" destId="{D28DF24B-1ED9-4B5E-9507-E6D60D3A1CFD}" srcOrd="0" destOrd="0" presId="urn:microsoft.com/office/officeart/2005/8/layout/StepDownProcess"/>
    <dgm:cxn modelId="{67461CCE-FDC1-4C5D-8AAD-7101E09C4343}" type="presOf" srcId="{ED0046CC-65E8-4AE6-BF43-56D7FDA1B040}" destId="{2EA74CE1-651D-4034-94A3-005839801EE5}" srcOrd="0" destOrd="0" presId="urn:microsoft.com/office/officeart/2005/8/layout/StepDownProcess"/>
    <dgm:cxn modelId="{12F849D1-570B-4BBD-91BD-3B80EB0C9027}" srcId="{024BA171-E80C-4066-99F8-AD08F8F6B7A0}" destId="{FCDBCCEB-6C70-409C-BDF2-CB27CCA79FB2}" srcOrd="1" destOrd="0" parTransId="{37C0F4F3-BD52-46BC-BCF1-EC2317C2B0B3}" sibTransId="{59C2B284-A7A0-4A59-B370-3BE816611E97}"/>
    <dgm:cxn modelId="{D6BBA6D6-3303-4DD8-B841-E610B3F8B992}" srcId="{FCDBCCEB-6C70-409C-BDF2-CB27CCA79FB2}" destId="{2FCFA5E2-658D-4F55-BD5A-E17879F088D3}" srcOrd="0" destOrd="0" parTransId="{787141FA-7B58-42E6-8EA9-5CF3812D0954}" sibTransId="{E6308DFF-B9EB-40F4-B180-ECEF556667BC}"/>
    <dgm:cxn modelId="{4EC43FE7-D570-4F21-AA9F-837C10B8F968}" srcId="{024BA171-E80C-4066-99F8-AD08F8F6B7A0}" destId="{990F8E17-9222-4961-8296-129F15589079}" srcOrd="2" destOrd="0" parTransId="{7D112747-F3A1-4760-8791-3E285B7B480D}" sibTransId="{E435906D-9EA8-4A39-ACE0-BBDE770A1704}"/>
    <dgm:cxn modelId="{FF08A1E7-136E-4E94-B18D-2B78610FAFDC}" srcId="{024BA171-E80C-4066-99F8-AD08F8F6B7A0}" destId="{ED0046CC-65E8-4AE6-BF43-56D7FDA1B040}" srcOrd="0" destOrd="0" parTransId="{1EF460C4-9AC1-4124-B0EB-2BF0D33C37AD}" sibTransId="{5E43499B-EAD9-412E-ACF3-8924F53DE5C2}"/>
    <dgm:cxn modelId="{240748EE-28BA-4936-A00A-B0A230629034}" type="presOf" srcId="{E81CCC79-0C71-4389-8E2D-E8A3E27A6724}" destId="{3B7C8E7F-E782-4A9A-BCE9-C3536DB90E87}" srcOrd="0" destOrd="0" presId="urn:microsoft.com/office/officeart/2005/8/layout/StepDownProcess"/>
    <dgm:cxn modelId="{A9412BF0-540F-4175-85E8-E37AE2B38B85}" type="presOf" srcId="{990F8E17-9222-4961-8296-129F15589079}" destId="{2FD76050-9706-4B33-8F7F-9EFC6486A44E}" srcOrd="0" destOrd="0" presId="urn:microsoft.com/office/officeart/2005/8/layout/StepDownProcess"/>
    <dgm:cxn modelId="{97E087F8-E9A4-4896-BA89-AFCB73CA6E88}" type="presOf" srcId="{2FCFA5E2-658D-4F55-BD5A-E17879F088D3}" destId="{F022497A-B34B-43CF-A025-9F53CC0CC140}" srcOrd="0" destOrd="0" presId="urn:microsoft.com/office/officeart/2005/8/layout/StepDownProcess"/>
    <dgm:cxn modelId="{B6E273EF-E365-40DC-A936-29AD00534B6B}" type="presParOf" srcId="{D28DF24B-1ED9-4B5E-9507-E6D60D3A1CFD}" destId="{44CD19C4-F199-4EF6-823A-88B7965A0024}" srcOrd="0" destOrd="0" presId="urn:microsoft.com/office/officeart/2005/8/layout/StepDownProcess"/>
    <dgm:cxn modelId="{6E2B4527-5823-4ABC-A02E-AA2EDEBB0AFB}" type="presParOf" srcId="{44CD19C4-F199-4EF6-823A-88B7965A0024}" destId="{60E567A5-0F92-4F7F-B9D7-321F02F9040E}" srcOrd="0" destOrd="0" presId="urn:microsoft.com/office/officeart/2005/8/layout/StepDownProcess"/>
    <dgm:cxn modelId="{2296911B-A6B8-44D8-B90A-0E48EF1D2472}" type="presParOf" srcId="{44CD19C4-F199-4EF6-823A-88B7965A0024}" destId="{2EA74CE1-651D-4034-94A3-005839801EE5}" srcOrd="1" destOrd="0" presId="urn:microsoft.com/office/officeart/2005/8/layout/StepDownProcess"/>
    <dgm:cxn modelId="{31E44FBD-63B5-47EE-8535-7C4289EF2BE5}" type="presParOf" srcId="{44CD19C4-F199-4EF6-823A-88B7965A0024}" destId="{D441D634-3946-415C-8F90-75A83E932405}" srcOrd="2" destOrd="0" presId="urn:microsoft.com/office/officeart/2005/8/layout/StepDownProcess"/>
    <dgm:cxn modelId="{52157DA2-675A-49CC-AA22-2E9AE7D229F2}" type="presParOf" srcId="{D28DF24B-1ED9-4B5E-9507-E6D60D3A1CFD}" destId="{48F35CE1-5201-431E-899B-106418983D3C}" srcOrd="1" destOrd="0" presId="urn:microsoft.com/office/officeart/2005/8/layout/StepDownProcess"/>
    <dgm:cxn modelId="{18E69B00-026D-4651-B138-EF2E4F17273F}" type="presParOf" srcId="{D28DF24B-1ED9-4B5E-9507-E6D60D3A1CFD}" destId="{3288D4A7-FB11-4908-97EC-D147CA82588D}" srcOrd="2" destOrd="0" presId="urn:microsoft.com/office/officeart/2005/8/layout/StepDownProcess"/>
    <dgm:cxn modelId="{9248265E-6B9C-46B7-9404-26748A54C9BD}" type="presParOf" srcId="{3288D4A7-FB11-4908-97EC-D147CA82588D}" destId="{574001F7-A4E5-48E3-9A5A-162C4008DA3C}" srcOrd="0" destOrd="0" presId="urn:microsoft.com/office/officeart/2005/8/layout/StepDownProcess"/>
    <dgm:cxn modelId="{DB5F0E05-757D-493E-A1F4-76E06DBAC4AD}" type="presParOf" srcId="{3288D4A7-FB11-4908-97EC-D147CA82588D}" destId="{270C81A7-8601-49EF-BB5D-DA87B46C4DAB}" srcOrd="1" destOrd="0" presId="urn:microsoft.com/office/officeart/2005/8/layout/StepDownProcess"/>
    <dgm:cxn modelId="{0946EA6A-1409-41DD-8C6B-3C3BA1EEA834}" type="presParOf" srcId="{3288D4A7-FB11-4908-97EC-D147CA82588D}" destId="{F022497A-B34B-43CF-A025-9F53CC0CC140}" srcOrd="2" destOrd="0" presId="urn:microsoft.com/office/officeart/2005/8/layout/StepDownProcess"/>
    <dgm:cxn modelId="{E214557D-0475-44F9-9115-6B0C6F2C1CF5}" type="presParOf" srcId="{D28DF24B-1ED9-4B5E-9507-E6D60D3A1CFD}" destId="{CDBF0793-EA72-49DD-932E-D685E1202868}" srcOrd="3" destOrd="0" presId="urn:microsoft.com/office/officeart/2005/8/layout/StepDownProcess"/>
    <dgm:cxn modelId="{0F4DD663-CA07-4EA8-912E-9ACCF04C409E}" type="presParOf" srcId="{D28DF24B-1ED9-4B5E-9507-E6D60D3A1CFD}" destId="{8EA68815-8F32-4CED-A83B-B11691F18ADE}" srcOrd="4" destOrd="0" presId="urn:microsoft.com/office/officeart/2005/8/layout/StepDownProcess"/>
    <dgm:cxn modelId="{D3189C04-49F7-4897-8E86-B47A38F780D8}" type="presParOf" srcId="{8EA68815-8F32-4CED-A83B-B11691F18ADE}" destId="{2FD76050-9706-4B33-8F7F-9EFC6486A44E}" srcOrd="0" destOrd="0" presId="urn:microsoft.com/office/officeart/2005/8/layout/StepDownProcess"/>
    <dgm:cxn modelId="{C2AEA6FC-1519-4465-87C3-6B6EF5BF8BFA}" type="presParOf" srcId="{8EA68815-8F32-4CED-A83B-B11691F18ADE}" destId="{3B7C8E7F-E782-4A9A-BCE9-C3536DB90E87}" srcOrd="1" destOrd="0" presId="urn:microsoft.com/office/officeart/2005/8/layout/StepDownProcess"/>
  </dgm:cxnLst>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4BA171-E80C-4066-99F8-AD08F8F6B7A0}"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PE"/>
        </a:p>
      </dgm:t>
    </dgm:pt>
    <dgm:pt modelId="{ED0046CC-65E8-4AE6-BF43-56D7FDA1B040}">
      <dgm:prSet phldrT="[Texto]"/>
      <dgm:spPr>
        <a:solidFill>
          <a:srgbClr val="70AD47"/>
        </a:solidFill>
        <a:ln>
          <a:solidFill>
            <a:srgbClr val="5A8B39"/>
          </a:solidFill>
        </a:ln>
      </dgm:spPr>
      <dgm:t>
        <a:bodyPr/>
        <a:lstStyle/>
        <a:p>
          <a:r>
            <a:rPr lang="es-PE" b="1" dirty="0"/>
            <a:t>8.3% </a:t>
          </a:r>
          <a:br>
            <a:rPr lang="es-PE" b="1" dirty="0"/>
          </a:br>
          <a:r>
            <a:rPr lang="es-PE" b="1" dirty="0"/>
            <a:t>Equipos obsoletos</a:t>
          </a:r>
        </a:p>
      </dgm:t>
    </dgm:pt>
    <dgm:pt modelId="{1EF460C4-9AC1-4124-B0EB-2BF0D33C37AD}" type="parTrans" cxnId="{FF08A1E7-136E-4E94-B18D-2B78610FAFDC}">
      <dgm:prSet/>
      <dgm:spPr/>
      <dgm:t>
        <a:bodyPr/>
        <a:lstStyle/>
        <a:p>
          <a:endParaRPr lang="es-PE"/>
        </a:p>
      </dgm:t>
    </dgm:pt>
    <dgm:pt modelId="{5E43499B-EAD9-412E-ACF3-8924F53DE5C2}" type="sibTrans" cxnId="{FF08A1E7-136E-4E94-B18D-2B78610FAFDC}">
      <dgm:prSet/>
      <dgm:spPr/>
      <dgm:t>
        <a:bodyPr/>
        <a:lstStyle/>
        <a:p>
          <a:endParaRPr lang="es-PE"/>
        </a:p>
      </dgm:t>
    </dgm:pt>
    <dgm:pt modelId="{CFBC2EEA-6941-4F7D-8F71-5BCE348E08CA}">
      <dgm:prSet phldrT="[Texto]" custT="1"/>
      <dgm:spPr/>
      <dgm:t>
        <a:bodyPr/>
        <a:lstStyle/>
        <a:p>
          <a:r>
            <a:rPr lang="es-PE" sz="1600" b="1" dirty="0"/>
            <a:t>2023</a:t>
          </a:r>
        </a:p>
      </dgm:t>
    </dgm:pt>
    <dgm:pt modelId="{C58B79DC-D141-49FE-83AA-17EFE76F1426}" type="parTrans" cxnId="{27C36666-6279-4D4A-A051-C6A47A57C744}">
      <dgm:prSet/>
      <dgm:spPr/>
      <dgm:t>
        <a:bodyPr/>
        <a:lstStyle/>
        <a:p>
          <a:endParaRPr lang="es-PE"/>
        </a:p>
      </dgm:t>
    </dgm:pt>
    <dgm:pt modelId="{7F55D788-566F-435E-A488-564523CBF125}" type="sibTrans" cxnId="{27C36666-6279-4D4A-A051-C6A47A57C744}">
      <dgm:prSet/>
      <dgm:spPr/>
      <dgm:t>
        <a:bodyPr/>
        <a:lstStyle/>
        <a:p>
          <a:endParaRPr lang="es-PE"/>
        </a:p>
      </dgm:t>
    </dgm:pt>
    <dgm:pt modelId="{FCDBCCEB-6C70-409C-BDF2-CB27CCA79FB2}">
      <dgm:prSet phldrT="[Texto]"/>
      <dgm:spPr>
        <a:solidFill>
          <a:srgbClr val="70AD47"/>
        </a:solidFill>
        <a:ln>
          <a:solidFill>
            <a:srgbClr val="5A8B39"/>
          </a:solidFill>
        </a:ln>
      </dgm:spPr>
      <dgm:t>
        <a:bodyPr/>
        <a:lstStyle/>
        <a:p>
          <a:r>
            <a:rPr lang="es-PE" b="1" dirty="0"/>
            <a:t>58.3% </a:t>
          </a:r>
          <a:br>
            <a:rPr lang="es-PE" b="1" dirty="0"/>
          </a:br>
          <a:r>
            <a:rPr lang="es-PE" b="1" dirty="0"/>
            <a:t>Equipos obsoletos</a:t>
          </a:r>
        </a:p>
      </dgm:t>
    </dgm:pt>
    <dgm:pt modelId="{37C0F4F3-BD52-46BC-BCF1-EC2317C2B0B3}" type="parTrans" cxnId="{12F849D1-570B-4BBD-91BD-3B80EB0C9027}">
      <dgm:prSet/>
      <dgm:spPr/>
      <dgm:t>
        <a:bodyPr/>
        <a:lstStyle/>
        <a:p>
          <a:endParaRPr lang="es-PE"/>
        </a:p>
      </dgm:t>
    </dgm:pt>
    <dgm:pt modelId="{59C2B284-A7A0-4A59-B370-3BE816611E97}" type="sibTrans" cxnId="{12F849D1-570B-4BBD-91BD-3B80EB0C9027}">
      <dgm:prSet/>
      <dgm:spPr/>
      <dgm:t>
        <a:bodyPr/>
        <a:lstStyle/>
        <a:p>
          <a:endParaRPr lang="es-PE"/>
        </a:p>
      </dgm:t>
    </dgm:pt>
    <dgm:pt modelId="{2FCFA5E2-658D-4F55-BD5A-E17879F088D3}">
      <dgm:prSet phldrT="[Texto]" custT="1"/>
      <dgm:spPr/>
      <dgm:t>
        <a:bodyPr/>
        <a:lstStyle/>
        <a:p>
          <a:r>
            <a:rPr lang="es-PE" sz="1600" b="1" kern="1200" dirty="0">
              <a:solidFill>
                <a:prstClr val="black">
                  <a:hueOff val="0"/>
                  <a:satOff val="0"/>
                  <a:lumOff val="0"/>
                  <a:alphaOff val="0"/>
                </a:prstClr>
              </a:solidFill>
              <a:latin typeface="Calibri" panose="020F0502020204030204"/>
              <a:ea typeface="+mn-ea"/>
              <a:cs typeface="+mn-cs"/>
            </a:rPr>
            <a:t>2030</a:t>
          </a:r>
        </a:p>
      </dgm:t>
    </dgm:pt>
    <dgm:pt modelId="{787141FA-7B58-42E6-8EA9-5CF3812D0954}" type="parTrans" cxnId="{D6BBA6D6-3303-4DD8-B841-E610B3F8B992}">
      <dgm:prSet/>
      <dgm:spPr/>
      <dgm:t>
        <a:bodyPr/>
        <a:lstStyle/>
        <a:p>
          <a:endParaRPr lang="es-PE"/>
        </a:p>
      </dgm:t>
    </dgm:pt>
    <dgm:pt modelId="{E6308DFF-B9EB-40F4-B180-ECEF556667BC}" type="sibTrans" cxnId="{D6BBA6D6-3303-4DD8-B841-E610B3F8B992}">
      <dgm:prSet/>
      <dgm:spPr/>
      <dgm:t>
        <a:bodyPr/>
        <a:lstStyle/>
        <a:p>
          <a:endParaRPr lang="es-PE"/>
        </a:p>
      </dgm:t>
    </dgm:pt>
    <dgm:pt modelId="{990F8E17-9222-4961-8296-129F15589079}">
      <dgm:prSet phldrT="[Texto]"/>
      <dgm:spPr>
        <a:solidFill>
          <a:srgbClr val="70AD47"/>
        </a:solidFill>
        <a:ln>
          <a:solidFill>
            <a:srgbClr val="5A8B39"/>
          </a:solidFill>
        </a:ln>
      </dgm:spPr>
      <dgm:t>
        <a:bodyPr/>
        <a:lstStyle/>
        <a:p>
          <a:r>
            <a:rPr lang="es-PE" b="1" dirty="0"/>
            <a:t>91.6% </a:t>
          </a:r>
          <a:br>
            <a:rPr lang="es-PE" b="1" dirty="0"/>
          </a:br>
          <a:r>
            <a:rPr lang="es-PE" b="1" dirty="0"/>
            <a:t>Equipos obsoletos</a:t>
          </a:r>
        </a:p>
      </dgm:t>
    </dgm:pt>
    <dgm:pt modelId="{7D112747-F3A1-4760-8791-3E285B7B480D}" type="parTrans" cxnId="{4EC43FE7-D570-4F21-AA9F-837C10B8F968}">
      <dgm:prSet/>
      <dgm:spPr/>
      <dgm:t>
        <a:bodyPr/>
        <a:lstStyle/>
        <a:p>
          <a:endParaRPr lang="es-PE"/>
        </a:p>
      </dgm:t>
    </dgm:pt>
    <dgm:pt modelId="{E435906D-9EA8-4A39-ACE0-BBDE770A1704}" type="sibTrans" cxnId="{4EC43FE7-D570-4F21-AA9F-837C10B8F968}">
      <dgm:prSet/>
      <dgm:spPr/>
      <dgm:t>
        <a:bodyPr/>
        <a:lstStyle/>
        <a:p>
          <a:endParaRPr lang="es-PE"/>
        </a:p>
      </dgm:t>
    </dgm:pt>
    <dgm:pt modelId="{E81CCC79-0C71-4389-8E2D-E8A3E27A6724}">
      <dgm:prSet phldrT="[Texto]" custT="1"/>
      <dgm:spPr/>
      <dgm:t>
        <a:bodyPr/>
        <a:lstStyle/>
        <a:p>
          <a:r>
            <a:rPr lang="es-PE" sz="1600" b="1" kern="1200" dirty="0">
              <a:solidFill>
                <a:prstClr val="black">
                  <a:hueOff val="0"/>
                  <a:satOff val="0"/>
                  <a:lumOff val="0"/>
                  <a:alphaOff val="0"/>
                </a:prstClr>
              </a:solidFill>
              <a:latin typeface="Calibri" panose="020F0502020204030204"/>
              <a:ea typeface="+mn-ea"/>
              <a:cs typeface="+mn-cs"/>
            </a:rPr>
            <a:t>2035</a:t>
          </a:r>
        </a:p>
      </dgm:t>
    </dgm:pt>
    <dgm:pt modelId="{CB76A0F8-7D94-48AB-86A6-14EBA0551666}" type="parTrans" cxnId="{EF6F4405-FAF4-47C4-8D8F-EAE78D539FF9}">
      <dgm:prSet/>
      <dgm:spPr/>
      <dgm:t>
        <a:bodyPr/>
        <a:lstStyle/>
        <a:p>
          <a:endParaRPr lang="es-PE"/>
        </a:p>
      </dgm:t>
    </dgm:pt>
    <dgm:pt modelId="{FDA60AE2-8DD3-4F81-BA5B-661409AFA8C2}" type="sibTrans" cxnId="{EF6F4405-FAF4-47C4-8D8F-EAE78D539FF9}">
      <dgm:prSet/>
      <dgm:spPr/>
      <dgm:t>
        <a:bodyPr/>
        <a:lstStyle/>
        <a:p>
          <a:endParaRPr lang="es-PE"/>
        </a:p>
      </dgm:t>
    </dgm:pt>
    <dgm:pt modelId="{D28DF24B-1ED9-4B5E-9507-E6D60D3A1CFD}" type="pres">
      <dgm:prSet presAssocID="{024BA171-E80C-4066-99F8-AD08F8F6B7A0}" presName="rootnode" presStyleCnt="0">
        <dgm:presLayoutVars>
          <dgm:chMax/>
          <dgm:chPref/>
          <dgm:dir/>
          <dgm:animLvl val="lvl"/>
        </dgm:presLayoutVars>
      </dgm:prSet>
      <dgm:spPr/>
    </dgm:pt>
    <dgm:pt modelId="{44CD19C4-F199-4EF6-823A-88B7965A0024}" type="pres">
      <dgm:prSet presAssocID="{ED0046CC-65E8-4AE6-BF43-56D7FDA1B040}" presName="composite" presStyleCnt="0"/>
      <dgm:spPr/>
    </dgm:pt>
    <dgm:pt modelId="{60E567A5-0F92-4F7F-B9D7-321F02F9040E}" type="pres">
      <dgm:prSet presAssocID="{ED0046CC-65E8-4AE6-BF43-56D7FDA1B040}" presName="bentUpArrow1" presStyleLbl="alignImgPlace1" presStyleIdx="0" presStyleCnt="2"/>
      <dgm:spPr>
        <a:solidFill>
          <a:srgbClr val="4770AD"/>
        </a:solidFill>
      </dgm:spPr>
    </dgm:pt>
    <dgm:pt modelId="{2EA74CE1-651D-4034-94A3-005839801EE5}" type="pres">
      <dgm:prSet presAssocID="{ED0046CC-65E8-4AE6-BF43-56D7FDA1B040}" presName="ParentText" presStyleLbl="node1" presStyleIdx="0" presStyleCnt="3">
        <dgm:presLayoutVars>
          <dgm:chMax val="1"/>
          <dgm:chPref val="1"/>
          <dgm:bulletEnabled val="1"/>
        </dgm:presLayoutVars>
      </dgm:prSet>
      <dgm:spPr/>
    </dgm:pt>
    <dgm:pt modelId="{D441D634-3946-415C-8F90-75A83E932405}" type="pres">
      <dgm:prSet presAssocID="{ED0046CC-65E8-4AE6-BF43-56D7FDA1B040}" presName="ChildText" presStyleLbl="revTx" presStyleIdx="0" presStyleCnt="3" custScaleX="111699">
        <dgm:presLayoutVars>
          <dgm:chMax val="0"/>
          <dgm:chPref val="0"/>
          <dgm:bulletEnabled val="1"/>
        </dgm:presLayoutVars>
      </dgm:prSet>
      <dgm:spPr/>
    </dgm:pt>
    <dgm:pt modelId="{48F35CE1-5201-431E-899B-106418983D3C}" type="pres">
      <dgm:prSet presAssocID="{5E43499B-EAD9-412E-ACF3-8924F53DE5C2}" presName="sibTrans" presStyleCnt="0"/>
      <dgm:spPr/>
    </dgm:pt>
    <dgm:pt modelId="{3288D4A7-FB11-4908-97EC-D147CA82588D}" type="pres">
      <dgm:prSet presAssocID="{FCDBCCEB-6C70-409C-BDF2-CB27CCA79FB2}" presName="composite" presStyleCnt="0"/>
      <dgm:spPr/>
    </dgm:pt>
    <dgm:pt modelId="{574001F7-A4E5-48E3-9A5A-162C4008DA3C}" type="pres">
      <dgm:prSet presAssocID="{FCDBCCEB-6C70-409C-BDF2-CB27CCA79FB2}" presName="bentUpArrow1" presStyleLbl="alignImgPlace1" presStyleIdx="1" presStyleCnt="2"/>
      <dgm:spPr>
        <a:solidFill>
          <a:srgbClr val="4770AD"/>
        </a:solidFill>
      </dgm:spPr>
    </dgm:pt>
    <dgm:pt modelId="{270C81A7-8601-49EF-BB5D-DA87B46C4DAB}" type="pres">
      <dgm:prSet presAssocID="{FCDBCCEB-6C70-409C-BDF2-CB27CCA79FB2}" presName="ParentText" presStyleLbl="node1" presStyleIdx="1" presStyleCnt="3">
        <dgm:presLayoutVars>
          <dgm:chMax val="1"/>
          <dgm:chPref val="1"/>
          <dgm:bulletEnabled val="1"/>
        </dgm:presLayoutVars>
      </dgm:prSet>
      <dgm:spPr/>
    </dgm:pt>
    <dgm:pt modelId="{F022497A-B34B-43CF-A025-9F53CC0CC140}" type="pres">
      <dgm:prSet presAssocID="{FCDBCCEB-6C70-409C-BDF2-CB27CCA79FB2}" presName="ChildText" presStyleLbl="revTx" presStyleIdx="1" presStyleCnt="3" custScaleX="118359">
        <dgm:presLayoutVars>
          <dgm:chMax val="0"/>
          <dgm:chPref val="0"/>
          <dgm:bulletEnabled val="1"/>
        </dgm:presLayoutVars>
      </dgm:prSet>
      <dgm:spPr/>
    </dgm:pt>
    <dgm:pt modelId="{CDBF0793-EA72-49DD-932E-D685E1202868}" type="pres">
      <dgm:prSet presAssocID="{59C2B284-A7A0-4A59-B370-3BE816611E97}" presName="sibTrans" presStyleCnt="0"/>
      <dgm:spPr/>
    </dgm:pt>
    <dgm:pt modelId="{8EA68815-8F32-4CED-A83B-B11691F18ADE}" type="pres">
      <dgm:prSet presAssocID="{990F8E17-9222-4961-8296-129F15589079}" presName="composite" presStyleCnt="0"/>
      <dgm:spPr/>
    </dgm:pt>
    <dgm:pt modelId="{2FD76050-9706-4B33-8F7F-9EFC6486A44E}" type="pres">
      <dgm:prSet presAssocID="{990F8E17-9222-4961-8296-129F15589079}" presName="ParentText" presStyleLbl="node1" presStyleIdx="2" presStyleCnt="3">
        <dgm:presLayoutVars>
          <dgm:chMax val="1"/>
          <dgm:chPref val="1"/>
          <dgm:bulletEnabled val="1"/>
        </dgm:presLayoutVars>
      </dgm:prSet>
      <dgm:spPr/>
    </dgm:pt>
    <dgm:pt modelId="{3B7C8E7F-E782-4A9A-BCE9-C3536DB90E87}" type="pres">
      <dgm:prSet presAssocID="{990F8E17-9222-4961-8296-129F15589079}" presName="FinalChildText" presStyleLbl="revTx" presStyleIdx="2" presStyleCnt="3" custScaleX="119533">
        <dgm:presLayoutVars>
          <dgm:chMax val="0"/>
          <dgm:chPref val="0"/>
          <dgm:bulletEnabled val="1"/>
        </dgm:presLayoutVars>
      </dgm:prSet>
      <dgm:spPr/>
    </dgm:pt>
  </dgm:ptLst>
  <dgm:cxnLst>
    <dgm:cxn modelId="{EF6F4405-FAF4-47C4-8D8F-EAE78D539FF9}" srcId="{990F8E17-9222-4961-8296-129F15589079}" destId="{E81CCC79-0C71-4389-8E2D-E8A3E27A6724}" srcOrd="0" destOrd="0" parTransId="{CB76A0F8-7D94-48AB-86A6-14EBA0551666}" sibTransId="{FDA60AE2-8DD3-4F81-BA5B-661409AFA8C2}"/>
    <dgm:cxn modelId="{7DCA1124-ED3F-4E4A-B3A3-E9FC7BF87F4C}" type="presOf" srcId="{CFBC2EEA-6941-4F7D-8F71-5BCE348E08CA}" destId="{D441D634-3946-415C-8F90-75A83E932405}" srcOrd="0" destOrd="0" presId="urn:microsoft.com/office/officeart/2005/8/layout/StepDownProcess"/>
    <dgm:cxn modelId="{3E24643D-5373-4B21-878A-C18B2CE28DA3}" type="presOf" srcId="{FCDBCCEB-6C70-409C-BDF2-CB27CCA79FB2}" destId="{270C81A7-8601-49EF-BB5D-DA87B46C4DAB}" srcOrd="0" destOrd="0" presId="urn:microsoft.com/office/officeart/2005/8/layout/StepDownProcess"/>
    <dgm:cxn modelId="{27C36666-6279-4D4A-A051-C6A47A57C744}" srcId="{ED0046CC-65E8-4AE6-BF43-56D7FDA1B040}" destId="{CFBC2EEA-6941-4F7D-8F71-5BCE348E08CA}" srcOrd="0" destOrd="0" parTransId="{C58B79DC-D141-49FE-83AA-17EFE76F1426}" sibTransId="{7F55D788-566F-435E-A488-564523CBF125}"/>
    <dgm:cxn modelId="{B3955686-2D31-48A4-9315-A47747AD5E99}" type="presOf" srcId="{024BA171-E80C-4066-99F8-AD08F8F6B7A0}" destId="{D28DF24B-1ED9-4B5E-9507-E6D60D3A1CFD}" srcOrd="0" destOrd="0" presId="urn:microsoft.com/office/officeart/2005/8/layout/StepDownProcess"/>
    <dgm:cxn modelId="{67461CCE-FDC1-4C5D-8AAD-7101E09C4343}" type="presOf" srcId="{ED0046CC-65E8-4AE6-BF43-56D7FDA1B040}" destId="{2EA74CE1-651D-4034-94A3-005839801EE5}" srcOrd="0" destOrd="0" presId="urn:microsoft.com/office/officeart/2005/8/layout/StepDownProcess"/>
    <dgm:cxn modelId="{12F849D1-570B-4BBD-91BD-3B80EB0C9027}" srcId="{024BA171-E80C-4066-99F8-AD08F8F6B7A0}" destId="{FCDBCCEB-6C70-409C-BDF2-CB27CCA79FB2}" srcOrd="1" destOrd="0" parTransId="{37C0F4F3-BD52-46BC-BCF1-EC2317C2B0B3}" sibTransId="{59C2B284-A7A0-4A59-B370-3BE816611E97}"/>
    <dgm:cxn modelId="{D6BBA6D6-3303-4DD8-B841-E610B3F8B992}" srcId="{FCDBCCEB-6C70-409C-BDF2-CB27CCA79FB2}" destId="{2FCFA5E2-658D-4F55-BD5A-E17879F088D3}" srcOrd="0" destOrd="0" parTransId="{787141FA-7B58-42E6-8EA9-5CF3812D0954}" sibTransId="{E6308DFF-B9EB-40F4-B180-ECEF556667BC}"/>
    <dgm:cxn modelId="{4EC43FE7-D570-4F21-AA9F-837C10B8F968}" srcId="{024BA171-E80C-4066-99F8-AD08F8F6B7A0}" destId="{990F8E17-9222-4961-8296-129F15589079}" srcOrd="2" destOrd="0" parTransId="{7D112747-F3A1-4760-8791-3E285B7B480D}" sibTransId="{E435906D-9EA8-4A39-ACE0-BBDE770A1704}"/>
    <dgm:cxn modelId="{FF08A1E7-136E-4E94-B18D-2B78610FAFDC}" srcId="{024BA171-E80C-4066-99F8-AD08F8F6B7A0}" destId="{ED0046CC-65E8-4AE6-BF43-56D7FDA1B040}" srcOrd="0" destOrd="0" parTransId="{1EF460C4-9AC1-4124-B0EB-2BF0D33C37AD}" sibTransId="{5E43499B-EAD9-412E-ACF3-8924F53DE5C2}"/>
    <dgm:cxn modelId="{240748EE-28BA-4936-A00A-B0A230629034}" type="presOf" srcId="{E81CCC79-0C71-4389-8E2D-E8A3E27A6724}" destId="{3B7C8E7F-E782-4A9A-BCE9-C3536DB90E87}" srcOrd="0" destOrd="0" presId="urn:microsoft.com/office/officeart/2005/8/layout/StepDownProcess"/>
    <dgm:cxn modelId="{A9412BF0-540F-4175-85E8-E37AE2B38B85}" type="presOf" srcId="{990F8E17-9222-4961-8296-129F15589079}" destId="{2FD76050-9706-4B33-8F7F-9EFC6486A44E}" srcOrd="0" destOrd="0" presId="urn:microsoft.com/office/officeart/2005/8/layout/StepDownProcess"/>
    <dgm:cxn modelId="{97E087F8-E9A4-4896-BA89-AFCB73CA6E88}" type="presOf" srcId="{2FCFA5E2-658D-4F55-BD5A-E17879F088D3}" destId="{F022497A-B34B-43CF-A025-9F53CC0CC140}" srcOrd="0" destOrd="0" presId="urn:microsoft.com/office/officeart/2005/8/layout/StepDownProcess"/>
    <dgm:cxn modelId="{B6E273EF-E365-40DC-A936-29AD00534B6B}" type="presParOf" srcId="{D28DF24B-1ED9-4B5E-9507-E6D60D3A1CFD}" destId="{44CD19C4-F199-4EF6-823A-88B7965A0024}" srcOrd="0" destOrd="0" presId="urn:microsoft.com/office/officeart/2005/8/layout/StepDownProcess"/>
    <dgm:cxn modelId="{6E2B4527-5823-4ABC-A02E-AA2EDEBB0AFB}" type="presParOf" srcId="{44CD19C4-F199-4EF6-823A-88B7965A0024}" destId="{60E567A5-0F92-4F7F-B9D7-321F02F9040E}" srcOrd="0" destOrd="0" presId="urn:microsoft.com/office/officeart/2005/8/layout/StepDownProcess"/>
    <dgm:cxn modelId="{2296911B-A6B8-44D8-B90A-0E48EF1D2472}" type="presParOf" srcId="{44CD19C4-F199-4EF6-823A-88B7965A0024}" destId="{2EA74CE1-651D-4034-94A3-005839801EE5}" srcOrd="1" destOrd="0" presId="urn:microsoft.com/office/officeart/2005/8/layout/StepDownProcess"/>
    <dgm:cxn modelId="{31E44FBD-63B5-47EE-8535-7C4289EF2BE5}" type="presParOf" srcId="{44CD19C4-F199-4EF6-823A-88B7965A0024}" destId="{D441D634-3946-415C-8F90-75A83E932405}" srcOrd="2" destOrd="0" presId="urn:microsoft.com/office/officeart/2005/8/layout/StepDownProcess"/>
    <dgm:cxn modelId="{52157DA2-675A-49CC-AA22-2E9AE7D229F2}" type="presParOf" srcId="{D28DF24B-1ED9-4B5E-9507-E6D60D3A1CFD}" destId="{48F35CE1-5201-431E-899B-106418983D3C}" srcOrd="1" destOrd="0" presId="urn:microsoft.com/office/officeart/2005/8/layout/StepDownProcess"/>
    <dgm:cxn modelId="{18E69B00-026D-4651-B138-EF2E4F17273F}" type="presParOf" srcId="{D28DF24B-1ED9-4B5E-9507-E6D60D3A1CFD}" destId="{3288D4A7-FB11-4908-97EC-D147CA82588D}" srcOrd="2" destOrd="0" presId="urn:microsoft.com/office/officeart/2005/8/layout/StepDownProcess"/>
    <dgm:cxn modelId="{9248265E-6B9C-46B7-9404-26748A54C9BD}" type="presParOf" srcId="{3288D4A7-FB11-4908-97EC-D147CA82588D}" destId="{574001F7-A4E5-48E3-9A5A-162C4008DA3C}" srcOrd="0" destOrd="0" presId="urn:microsoft.com/office/officeart/2005/8/layout/StepDownProcess"/>
    <dgm:cxn modelId="{DB5F0E05-757D-493E-A1F4-76E06DBAC4AD}" type="presParOf" srcId="{3288D4A7-FB11-4908-97EC-D147CA82588D}" destId="{270C81A7-8601-49EF-BB5D-DA87B46C4DAB}" srcOrd="1" destOrd="0" presId="urn:microsoft.com/office/officeart/2005/8/layout/StepDownProcess"/>
    <dgm:cxn modelId="{0946EA6A-1409-41DD-8C6B-3C3BA1EEA834}" type="presParOf" srcId="{3288D4A7-FB11-4908-97EC-D147CA82588D}" destId="{F022497A-B34B-43CF-A025-9F53CC0CC140}" srcOrd="2" destOrd="0" presId="urn:microsoft.com/office/officeart/2005/8/layout/StepDownProcess"/>
    <dgm:cxn modelId="{E214557D-0475-44F9-9115-6B0C6F2C1CF5}" type="presParOf" srcId="{D28DF24B-1ED9-4B5E-9507-E6D60D3A1CFD}" destId="{CDBF0793-EA72-49DD-932E-D685E1202868}" srcOrd="3" destOrd="0" presId="urn:microsoft.com/office/officeart/2005/8/layout/StepDownProcess"/>
    <dgm:cxn modelId="{0F4DD663-CA07-4EA8-912E-9ACCF04C409E}" type="presParOf" srcId="{D28DF24B-1ED9-4B5E-9507-E6D60D3A1CFD}" destId="{8EA68815-8F32-4CED-A83B-B11691F18ADE}" srcOrd="4" destOrd="0" presId="urn:microsoft.com/office/officeart/2005/8/layout/StepDownProcess"/>
    <dgm:cxn modelId="{D3189C04-49F7-4897-8E86-B47A38F780D8}" type="presParOf" srcId="{8EA68815-8F32-4CED-A83B-B11691F18ADE}" destId="{2FD76050-9706-4B33-8F7F-9EFC6486A44E}" srcOrd="0" destOrd="0" presId="urn:microsoft.com/office/officeart/2005/8/layout/StepDownProcess"/>
    <dgm:cxn modelId="{C2AEA6FC-1519-4465-87C3-6B6EF5BF8BFA}" type="presParOf" srcId="{8EA68815-8F32-4CED-A83B-B11691F18ADE}" destId="{3B7C8E7F-E782-4A9A-BCE9-C3536DB90E87}" srcOrd="1" destOrd="0" presId="urn:microsoft.com/office/officeart/2005/8/layout/StepDownProcess"/>
  </dgm:cxnLst>
  <dgm:bg/>
  <dgm:whole>
    <a:ln>
      <a:noFill/>
    </a:ln>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567A5-0F92-4F7F-B9D7-321F02F9040E}">
      <dsp:nvSpPr>
        <dsp:cNvPr id="0" name=""/>
        <dsp:cNvSpPr/>
      </dsp:nvSpPr>
      <dsp:spPr>
        <a:xfrm rot="5400000">
          <a:off x="186641" y="583431"/>
          <a:ext cx="515994" cy="587441"/>
        </a:xfrm>
        <a:prstGeom prst="bentUpArrow">
          <a:avLst>
            <a:gd name="adj1" fmla="val 32840"/>
            <a:gd name="adj2" fmla="val 25000"/>
            <a:gd name="adj3" fmla="val 35780"/>
          </a:avLst>
        </a:prstGeom>
        <a:solidFill>
          <a:srgbClr val="4770A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A74CE1-651D-4034-94A3-005839801EE5}">
      <dsp:nvSpPr>
        <dsp:cNvPr id="0" name=""/>
        <dsp:cNvSpPr/>
      </dsp:nvSpPr>
      <dsp:spPr>
        <a:xfrm>
          <a:off x="49933" y="11440"/>
          <a:ext cx="868631" cy="608013"/>
        </a:xfrm>
        <a:prstGeom prst="roundRect">
          <a:avLst>
            <a:gd name="adj" fmla="val 16670"/>
          </a:avLst>
        </a:prstGeom>
        <a:solidFill>
          <a:srgbClr val="BF8F00"/>
        </a:solidFill>
        <a:ln w="12700" cap="flat" cmpd="sng" algn="ctr">
          <a:solidFill>
            <a:srgbClr val="BF8F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PE" sz="1100" b="1" kern="1200" dirty="0"/>
            <a:t>9.1% </a:t>
          </a:r>
          <a:br>
            <a:rPr lang="es-PE" sz="1100" b="1" kern="1200" dirty="0"/>
          </a:br>
          <a:r>
            <a:rPr lang="es-PE" sz="1100" b="1" kern="1200" dirty="0"/>
            <a:t>Equipos obsoletos</a:t>
          </a:r>
        </a:p>
      </dsp:txBody>
      <dsp:txXfrm>
        <a:off x="79619" y="41126"/>
        <a:ext cx="809259" cy="548641"/>
      </dsp:txXfrm>
    </dsp:sp>
    <dsp:sp modelId="{D441D634-3946-415C-8F90-75A83E932405}">
      <dsp:nvSpPr>
        <dsp:cNvPr id="0" name=""/>
        <dsp:cNvSpPr/>
      </dsp:nvSpPr>
      <dsp:spPr>
        <a:xfrm>
          <a:off x="881610" y="69428"/>
          <a:ext cx="705669" cy="491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s-PE" sz="1600" b="1" kern="1200" dirty="0"/>
            <a:t>2023</a:t>
          </a:r>
        </a:p>
      </dsp:txBody>
      <dsp:txXfrm>
        <a:off x="881610" y="69428"/>
        <a:ext cx="705669" cy="491423"/>
      </dsp:txXfrm>
    </dsp:sp>
    <dsp:sp modelId="{574001F7-A4E5-48E3-9A5A-162C4008DA3C}">
      <dsp:nvSpPr>
        <dsp:cNvPr id="0" name=""/>
        <dsp:cNvSpPr/>
      </dsp:nvSpPr>
      <dsp:spPr>
        <a:xfrm rot="5400000">
          <a:off x="924567" y="1266431"/>
          <a:ext cx="515994" cy="587441"/>
        </a:xfrm>
        <a:prstGeom prst="bentUpArrow">
          <a:avLst>
            <a:gd name="adj1" fmla="val 32840"/>
            <a:gd name="adj2" fmla="val 25000"/>
            <a:gd name="adj3" fmla="val 35780"/>
          </a:avLst>
        </a:prstGeom>
        <a:solidFill>
          <a:srgbClr val="4770A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0C81A7-8601-49EF-BB5D-DA87B46C4DAB}">
      <dsp:nvSpPr>
        <dsp:cNvPr id="0" name=""/>
        <dsp:cNvSpPr/>
      </dsp:nvSpPr>
      <dsp:spPr>
        <a:xfrm>
          <a:off x="787859" y="694441"/>
          <a:ext cx="868631" cy="608013"/>
        </a:xfrm>
        <a:prstGeom prst="roundRect">
          <a:avLst>
            <a:gd name="adj" fmla="val 16670"/>
          </a:avLst>
        </a:prstGeom>
        <a:solidFill>
          <a:srgbClr val="BF8F00"/>
        </a:solidFill>
        <a:ln w="12700" cap="flat" cmpd="sng" algn="ctr">
          <a:solidFill>
            <a:srgbClr val="BF8F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PE" sz="1100" b="1" kern="1200" dirty="0"/>
            <a:t>48.5% </a:t>
          </a:r>
          <a:br>
            <a:rPr lang="es-PE" sz="1100" b="1" kern="1200" dirty="0"/>
          </a:br>
          <a:r>
            <a:rPr lang="es-PE" sz="1100" b="1" kern="1200" dirty="0"/>
            <a:t>Equipos obsoletos</a:t>
          </a:r>
        </a:p>
      </dsp:txBody>
      <dsp:txXfrm>
        <a:off x="817545" y="724127"/>
        <a:ext cx="809259" cy="548641"/>
      </dsp:txXfrm>
    </dsp:sp>
    <dsp:sp modelId="{F022497A-B34B-43CF-A025-9F53CC0CC140}">
      <dsp:nvSpPr>
        <dsp:cNvPr id="0" name=""/>
        <dsp:cNvSpPr/>
      </dsp:nvSpPr>
      <dsp:spPr>
        <a:xfrm>
          <a:off x="1598499" y="752429"/>
          <a:ext cx="747744" cy="491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s-PE" sz="1600" b="1" kern="1200" dirty="0">
              <a:solidFill>
                <a:prstClr val="black">
                  <a:hueOff val="0"/>
                  <a:satOff val="0"/>
                  <a:lumOff val="0"/>
                  <a:alphaOff val="0"/>
                </a:prstClr>
              </a:solidFill>
              <a:latin typeface="Calibri" panose="020F0502020204030204"/>
              <a:ea typeface="+mn-ea"/>
              <a:cs typeface="+mn-cs"/>
            </a:rPr>
            <a:t>2030</a:t>
          </a:r>
        </a:p>
      </dsp:txBody>
      <dsp:txXfrm>
        <a:off x="1598499" y="752429"/>
        <a:ext cx="747744" cy="491423"/>
      </dsp:txXfrm>
    </dsp:sp>
    <dsp:sp modelId="{2FD76050-9706-4B33-8F7F-9EFC6486A44E}">
      <dsp:nvSpPr>
        <dsp:cNvPr id="0" name=""/>
        <dsp:cNvSpPr/>
      </dsp:nvSpPr>
      <dsp:spPr>
        <a:xfrm>
          <a:off x="1525786" y="1377441"/>
          <a:ext cx="868631" cy="608013"/>
        </a:xfrm>
        <a:prstGeom prst="roundRect">
          <a:avLst>
            <a:gd name="adj" fmla="val 16670"/>
          </a:avLst>
        </a:prstGeom>
        <a:solidFill>
          <a:srgbClr val="BF8F00"/>
        </a:solidFill>
        <a:ln w="12700" cap="flat" cmpd="sng" algn="ctr">
          <a:solidFill>
            <a:srgbClr val="BF8F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PE" sz="1100" b="1" kern="1200" dirty="0"/>
            <a:t>84.8% </a:t>
          </a:r>
          <a:br>
            <a:rPr lang="es-PE" sz="1100" b="1" kern="1200" dirty="0"/>
          </a:br>
          <a:r>
            <a:rPr lang="es-PE" sz="1100" b="1" kern="1200" dirty="0"/>
            <a:t>Equipos obsoletos</a:t>
          </a:r>
        </a:p>
      </dsp:txBody>
      <dsp:txXfrm>
        <a:off x="1555472" y="1407127"/>
        <a:ext cx="809259" cy="548641"/>
      </dsp:txXfrm>
    </dsp:sp>
    <dsp:sp modelId="{3B7C8E7F-E782-4A9A-BCE9-C3536DB90E87}">
      <dsp:nvSpPr>
        <dsp:cNvPr id="0" name=""/>
        <dsp:cNvSpPr/>
      </dsp:nvSpPr>
      <dsp:spPr>
        <a:xfrm>
          <a:off x="2332716" y="1435429"/>
          <a:ext cx="755161" cy="491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s-PE" sz="1600" b="1" kern="1200" dirty="0">
              <a:solidFill>
                <a:prstClr val="black">
                  <a:hueOff val="0"/>
                  <a:satOff val="0"/>
                  <a:lumOff val="0"/>
                  <a:alphaOff val="0"/>
                </a:prstClr>
              </a:solidFill>
              <a:latin typeface="Calibri" panose="020F0502020204030204"/>
              <a:ea typeface="+mn-ea"/>
              <a:cs typeface="+mn-cs"/>
            </a:rPr>
            <a:t>2035</a:t>
          </a:r>
        </a:p>
      </dsp:txBody>
      <dsp:txXfrm>
        <a:off x="2332716" y="1435429"/>
        <a:ext cx="755161" cy="4914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567A5-0F92-4F7F-B9D7-321F02F9040E}">
      <dsp:nvSpPr>
        <dsp:cNvPr id="0" name=""/>
        <dsp:cNvSpPr/>
      </dsp:nvSpPr>
      <dsp:spPr>
        <a:xfrm rot="5400000">
          <a:off x="186641" y="583431"/>
          <a:ext cx="515994" cy="587441"/>
        </a:xfrm>
        <a:prstGeom prst="bentUpArrow">
          <a:avLst>
            <a:gd name="adj1" fmla="val 32840"/>
            <a:gd name="adj2" fmla="val 25000"/>
            <a:gd name="adj3" fmla="val 35780"/>
          </a:avLst>
        </a:prstGeom>
        <a:solidFill>
          <a:srgbClr val="4770A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A74CE1-651D-4034-94A3-005839801EE5}">
      <dsp:nvSpPr>
        <dsp:cNvPr id="0" name=""/>
        <dsp:cNvSpPr/>
      </dsp:nvSpPr>
      <dsp:spPr>
        <a:xfrm>
          <a:off x="49933" y="11440"/>
          <a:ext cx="868631" cy="608013"/>
        </a:xfrm>
        <a:prstGeom prst="roundRect">
          <a:avLst>
            <a:gd name="adj" fmla="val 16670"/>
          </a:avLst>
        </a:prstGeom>
        <a:solidFill>
          <a:srgbClr val="70AD47"/>
        </a:solidFill>
        <a:ln w="12700" cap="flat" cmpd="sng" algn="ctr">
          <a:solidFill>
            <a:srgbClr val="5A8B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PE" sz="1100" b="1" kern="1200" dirty="0"/>
            <a:t>8.3% </a:t>
          </a:r>
          <a:br>
            <a:rPr lang="es-PE" sz="1100" b="1" kern="1200" dirty="0"/>
          </a:br>
          <a:r>
            <a:rPr lang="es-PE" sz="1100" b="1" kern="1200" dirty="0"/>
            <a:t>Equipos obsoletos</a:t>
          </a:r>
        </a:p>
      </dsp:txBody>
      <dsp:txXfrm>
        <a:off x="79619" y="41126"/>
        <a:ext cx="809259" cy="548641"/>
      </dsp:txXfrm>
    </dsp:sp>
    <dsp:sp modelId="{D441D634-3946-415C-8F90-75A83E932405}">
      <dsp:nvSpPr>
        <dsp:cNvPr id="0" name=""/>
        <dsp:cNvSpPr/>
      </dsp:nvSpPr>
      <dsp:spPr>
        <a:xfrm>
          <a:off x="881610" y="69428"/>
          <a:ext cx="705669" cy="491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s-PE" sz="1600" b="1" kern="1200" dirty="0"/>
            <a:t>2023</a:t>
          </a:r>
        </a:p>
      </dsp:txBody>
      <dsp:txXfrm>
        <a:off x="881610" y="69428"/>
        <a:ext cx="705669" cy="491423"/>
      </dsp:txXfrm>
    </dsp:sp>
    <dsp:sp modelId="{574001F7-A4E5-48E3-9A5A-162C4008DA3C}">
      <dsp:nvSpPr>
        <dsp:cNvPr id="0" name=""/>
        <dsp:cNvSpPr/>
      </dsp:nvSpPr>
      <dsp:spPr>
        <a:xfrm rot="5400000">
          <a:off x="924567" y="1266431"/>
          <a:ext cx="515994" cy="587441"/>
        </a:xfrm>
        <a:prstGeom prst="bentUpArrow">
          <a:avLst>
            <a:gd name="adj1" fmla="val 32840"/>
            <a:gd name="adj2" fmla="val 25000"/>
            <a:gd name="adj3" fmla="val 35780"/>
          </a:avLst>
        </a:prstGeom>
        <a:solidFill>
          <a:srgbClr val="4770A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0C81A7-8601-49EF-BB5D-DA87B46C4DAB}">
      <dsp:nvSpPr>
        <dsp:cNvPr id="0" name=""/>
        <dsp:cNvSpPr/>
      </dsp:nvSpPr>
      <dsp:spPr>
        <a:xfrm>
          <a:off x="787859" y="694441"/>
          <a:ext cx="868631" cy="608013"/>
        </a:xfrm>
        <a:prstGeom prst="roundRect">
          <a:avLst>
            <a:gd name="adj" fmla="val 16670"/>
          </a:avLst>
        </a:prstGeom>
        <a:solidFill>
          <a:srgbClr val="70AD47"/>
        </a:solidFill>
        <a:ln w="12700" cap="flat" cmpd="sng" algn="ctr">
          <a:solidFill>
            <a:srgbClr val="5A8B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PE" sz="1100" b="1" kern="1200" dirty="0"/>
            <a:t>58.3% </a:t>
          </a:r>
          <a:br>
            <a:rPr lang="es-PE" sz="1100" b="1" kern="1200" dirty="0"/>
          </a:br>
          <a:r>
            <a:rPr lang="es-PE" sz="1100" b="1" kern="1200" dirty="0"/>
            <a:t>Equipos obsoletos</a:t>
          </a:r>
        </a:p>
      </dsp:txBody>
      <dsp:txXfrm>
        <a:off x="817545" y="724127"/>
        <a:ext cx="809259" cy="548641"/>
      </dsp:txXfrm>
    </dsp:sp>
    <dsp:sp modelId="{F022497A-B34B-43CF-A025-9F53CC0CC140}">
      <dsp:nvSpPr>
        <dsp:cNvPr id="0" name=""/>
        <dsp:cNvSpPr/>
      </dsp:nvSpPr>
      <dsp:spPr>
        <a:xfrm>
          <a:off x="1598499" y="752429"/>
          <a:ext cx="747744" cy="491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s-PE" sz="1600" b="1" kern="1200" dirty="0">
              <a:solidFill>
                <a:prstClr val="black">
                  <a:hueOff val="0"/>
                  <a:satOff val="0"/>
                  <a:lumOff val="0"/>
                  <a:alphaOff val="0"/>
                </a:prstClr>
              </a:solidFill>
              <a:latin typeface="Calibri" panose="020F0502020204030204"/>
              <a:ea typeface="+mn-ea"/>
              <a:cs typeface="+mn-cs"/>
            </a:rPr>
            <a:t>2030</a:t>
          </a:r>
        </a:p>
      </dsp:txBody>
      <dsp:txXfrm>
        <a:off x="1598499" y="752429"/>
        <a:ext cx="747744" cy="491423"/>
      </dsp:txXfrm>
    </dsp:sp>
    <dsp:sp modelId="{2FD76050-9706-4B33-8F7F-9EFC6486A44E}">
      <dsp:nvSpPr>
        <dsp:cNvPr id="0" name=""/>
        <dsp:cNvSpPr/>
      </dsp:nvSpPr>
      <dsp:spPr>
        <a:xfrm>
          <a:off x="1525786" y="1377441"/>
          <a:ext cx="868631" cy="608013"/>
        </a:xfrm>
        <a:prstGeom prst="roundRect">
          <a:avLst>
            <a:gd name="adj" fmla="val 16670"/>
          </a:avLst>
        </a:prstGeom>
        <a:solidFill>
          <a:srgbClr val="70AD47"/>
        </a:solidFill>
        <a:ln w="12700" cap="flat" cmpd="sng" algn="ctr">
          <a:solidFill>
            <a:srgbClr val="5A8B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PE" sz="1100" b="1" kern="1200" dirty="0"/>
            <a:t>91.6% </a:t>
          </a:r>
          <a:br>
            <a:rPr lang="es-PE" sz="1100" b="1" kern="1200" dirty="0"/>
          </a:br>
          <a:r>
            <a:rPr lang="es-PE" sz="1100" b="1" kern="1200" dirty="0"/>
            <a:t>Equipos obsoletos</a:t>
          </a:r>
        </a:p>
      </dsp:txBody>
      <dsp:txXfrm>
        <a:off x="1555472" y="1407127"/>
        <a:ext cx="809259" cy="548641"/>
      </dsp:txXfrm>
    </dsp:sp>
    <dsp:sp modelId="{3B7C8E7F-E782-4A9A-BCE9-C3536DB90E87}">
      <dsp:nvSpPr>
        <dsp:cNvPr id="0" name=""/>
        <dsp:cNvSpPr/>
      </dsp:nvSpPr>
      <dsp:spPr>
        <a:xfrm>
          <a:off x="2332716" y="1435429"/>
          <a:ext cx="755161" cy="491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s-PE" sz="1600" b="1" kern="1200" dirty="0">
              <a:solidFill>
                <a:prstClr val="black">
                  <a:hueOff val="0"/>
                  <a:satOff val="0"/>
                  <a:lumOff val="0"/>
                  <a:alphaOff val="0"/>
                </a:prstClr>
              </a:solidFill>
              <a:latin typeface="Calibri" panose="020F0502020204030204"/>
              <a:ea typeface="+mn-ea"/>
              <a:cs typeface="+mn-cs"/>
            </a:rPr>
            <a:t>2035</a:t>
          </a:r>
        </a:p>
      </dsp:txBody>
      <dsp:txXfrm>
        <a:off x="2332716" y="1435429"/>
        <a:ext cx="755161" cy="491423"/>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s-PE"/>
          </a:p>
        </p:txBody>
      </p:sp>
      <p:sp>
        <p:nvSpPr>
          <p:cNvPr id="3" name="Marcador de fecha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A0B187D7-370D-44BE-845E-3819436E9FE8}" type="datetimeFigureOut">
              <a:rPr lang="es-PE" smtClean="0"/>
              <a:t>20/02/2025</a:t>
            </a:fld>
            <a:endParaRPr lang="es-PE"/>
          </a:p>
        </p:txBody>
      </p:sp>
      <p:sp>
        <p:nvSpPr>
          <p:cNvPr id="4" name="Marcador de imagen de diapositiva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s-PE"/>
          </a:p>
        </p:txBody>
      </p:sp>
      <p:sp>
        <p:nvSpPr>
          <p:cNvPr id="5" name="Marcador de notas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24C9B91-791E-4D44-8A31-A297CE2CDF1C}" type="slidenum">
              <a:rPr lang="es-PE" smtClean="0"/>
              <a:t>‹Nº›</a:t>
            </a:fld>
            <a:endParaRPr lang="es-PE"/>
          </a:p>
        </p:txBody>
      </p:sp>
    </p:spTree>
    <p:extLst>
      <p:ext uri="{BB962C8B-B14F-4D97-AF65-F5344CB8AC3E}">
        <p14:creationId xmlns:p14="http://schemas.microsoft.com/office/powerpoint/2010/main" val="2567983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http://www.radiationoncology.com.au/resourcing-the-radiation-oncology-sector/infrastructure/projecting-the-2022-linear-accelerator-requirements/</a:t>
            </a:r>
          </a:p>
          <a:p>
            <a:endParaRPr lang="es-PE" dirty="0"/>
          </a:p>
        </p:txBody>
      </p:sp>
      <p:sp>
        <p:nvSpPr>
          <p:cNvPr id="4" name="Marcador de número de diapositiva 3"/>
          <p:cNvSpPr>
            <a:spLocks noGrp="1"/>
          </p:cNvSpPr>
          <p:nvPr>
            <p:ph type="sldNum" sz="quarter" idx="5"/>
          </p:nvPr>
        </p:nvSpPr>
        <p:spPr/>
        <p:txBody>
          <a:bodyPr/>
          <a:lstStyle/>
          <a:p>
            <a:fld id="{B24C9B91-791E-4D44-8A31-A297CE2CDF1C}" type="slidenum">
              <a:rPr lang="es-PE" smtClean="0"/>
              <a:t>3</a:t>
            </a:fld>
            <a:endParaRPr lang="es-PE"/>
          </a:p>
        </p:txBody>
      </p:sp>
    </p:spTree>
    <p:extLst>
      <p:ext uri="{BB962C8B-B14F-4D97-AF65-F5344CB8AC3E}">
        <p14:creationId xmlns:p14="http://schemas.microsoft.com/office/powerpoint/2010/main" val="1240669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B24C9B91-791E-4D44-8A31-A297CE2CDF1C}" type="slidenum">
              <a:rPr lang="es-PE" smtClean="0"/>
              <a:t>27</a:t>
            </a:fld>
            <a:endParaRPr lang="es-PE"/>
          </a:p>
        </p:txBody>
      </p:sp>
    </p:spTree>
    <p:extLst>
      <p:ext uri="{BB962C8B-B14F-4D97-AF65-F5344CB8AC3E}">
        <p14:creationId xmlns:p14="http://schemas.microsoft.com/office/powerpoint/2010/main" val="2540863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B24C9B91-791E-4D44-8A31-A297CE2CDF1C}" type="slidenum">
              <a:rPr lang="es-PE" smtClean="0"/>
              <a:t>28</a:t>
            </a:fld>
            <a:endParaRPr lang="es-PE"/>
          </a:p>
        </p:txBody>
      </p:sp>
    </p:spTree>
    <p:extLst>
      <p:ext uri="{BB962C8B-B14F-4D97-AF65-F5344CB8AC3E}">
        <p14:creationId xmlns:p14="http://schemas.microsoft.com/office/powerpoint/2010/main" val="339313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B24C9B91-791E-4D44-8A31-A297CE2CDF1C}" type="slidenum">
              <a:rPr lang="es-PE" smtClean="0"/>
              <a:t>29</a:t>
            </a:fld>
            <a:endParaRPr lang="es-PE"/>
          </a:p>
        </p:txBody>
      </p:sp>
    </p:spTree>
    <p:extLst>
      <p:ext uri="{BB962C8B-B14F-4D97-AF65-F5344CB8AC3E}">
        <p14:creationId xmlns:p14="http://schemas.microsoft.com/office/powerpoint/2010/main" val="1944792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Tiempo de vida: </a:t>
            </a:r>
            <a:br>
              <a:rPr lang="es-PE" dirty="0"/>
            </a:br>
            <a:r>
              <a:rPr lang="es-PE" dirty="0"/>
              <a:t>10 – 12: https://www.oncologysystems.com/blog/what-is-the-useful-life-of-a-linear-Accelerator</a:t>
            </a:r>
            <a:br>
              <a:rPr lang="es-PE" dirty="0"/>
            </a:br>
            <a:r>
              <a:rPr lang="es-PE" dirty="0"/>
              <a:t>10 – 12: https://www.ncbi.nlm.nih.gov/pmc/articles/PMC9859980/</a:t>
            </a:r>
          </a:p>
          <a:p>
            <a:endParaRPr lang="es-PE" dirty="0"/>
          </a:p>
        </p:txBody>
      </p:sp>
      <p:sp>
        <p:nvSpPr>
          <p:cNvPr id="4" name="Marcador de número de diapositiva 3"/>
          <p:cNvSpPr>
            <a:spLocks noGrp="1"/>
          </p:cNvSpPr>
          <p:nvPr>
            <p:ph type="sldNum" sz="quarter" idx="5"/>
          </p:nvPr>
        </p:nvSpPr>
        <p:spPr/>
        <p:txBody>
          <a:bodyPr/>
          <a:lstStyle/>
          <a:p>
            <a:fld id="{B24C9B91-791E-4D44-8A31-A297CE2CDF1C}" type="slidenum">
              <a:rPr lang="es-PE" smtClean="0"/>
              <a:t>4</a:t>
            </a:fld>
            <a:endParaRPr lang="es-PE"/>
          </a:p>
        </p:txBody>
      </p:sp>
    </p:spTree>
    <p:extLst>
      <p:ext uri="{BB962C8B-B14F-4D97-AF65-F5344CB8AC3E}">
        <p14:creationId xmlns:p14="http://schemas.microsoft.com/office/powerpoint/2010/main" val="1643926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Tiempo de vida: </a:t>
            </a:r>
            <a:br>
              <a:rPr lang="es-PE" dirty="0"/>
            </a:br>
            <a:r>
              <a:rPr lang="es-PE" dirty="0"/>
              <a:t>10 – 12: https://www.oncologysystems.com/blog/what-is-the-useful-life-of-a-linear-Accelerator</a:t>
            </a:r>
            <a:br>
              <a:rPr lang="es-PE" dirty="0"/>
            </a:br>
            <a:r>
              <a:rPr lang="es-PE" dirty="0"/>
              <a:t>10 – 12: https://www.ncbi.nlm.nih.gov/pmc/articles/PMC9859980/</a:t>
            </a:r>
          </a:p>
          <a:p>
            <a:endParaRPr lang="es-PE" dirty="0"/>
          </a:p>
        </p:txBody>
      </p:sp>
      <p:sp>
        <p:nvSpPr>
          <p:cNvPr id="4" name="Marcador de número de diapositiva 3"/>
          <p:cNvSpPr>
            <a:spLocks noGrp="1"/>
          </p:cNvSpPr>
          <p:nvPr>
            <p:ph type="sldNum" sz="quarter" idx="5"/>
          </p:nvPr>
        </p:nvSpPr>
        <p:spPr/>
        <p:txBody>
          <a:bodyPr/>
          <a:lstStyle/>
          <a:p>
            <a:fld id="{B24C9B91-791E-4D44-8A31-A297CE2CDF1C}" type="slidenum">
              <a:rPr lang="es-PE" smtClean="0"/>
              <a:t>6</a:t>
            </a:fld>
            <a:endParaRPr lang="es-PE"/>
          </a:p>
        </p:txBody>
      </p:sp>
    </p:spTree>
    <p:extLst>
      <p:ext uri="{BB962C8B-B14F-4D97-AF65-F5344CB8AC3E}">
        <p14:creationId xmlns:p14="http://schemas.microsoft.com/office/powerpoint/2010/main" val="4087143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B24C9B91-791E-4D44-8A31-A297CE2CDF1C}" type="slidenum">
              <a:rPr lang="es-PE" smtClean="0"/>
              <a:t>8</a:t>
            </a:fld>
            <a:endParaRPr lang="es-PE"/>
          </a:p>
        </p:txBody>
      </p:sp>
    </p:spTree>
    <p:extLst>
      <p:ext uri="{BB962C8B-B14F-4D97-AF65-F5344CB8AC3E}">
        <p14:creationId xmlns:p14="http://schemas.microsoft.com/office/powerpoint/2010/main" val="127439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B24C9B91-791E-4D44-8A31-A297CE2CDF1C}" type="slidenum">
              <a:rPr lang="es-PE" smtClean="0"/>
              <a:t>9</a:t>
            </a:fld>
            <a:endParaRPr lang="es-PE"/>
          </a:p>
        </p:txBody>
      </p:sp>
    </p:spTree>
    <p:extLst>
      <p:ext uri="{BB962C8B-B14F-4D97-AF65-F5344CB8AC3E}">
        <p14:creationId xmlns:p14="http://schemas.microsoft.com/office/powerpoint/2010/main" val="1406594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1200" dirty="0"/>
              <a:t>https://statisticstimes.com/demographics/country/peru-population.php</a:t>
            </a:r>
          </a:p>
          <a:p>
            <a:endParaRPr lang="es-PE" dirty="0"/>
          </a:p>
        </p:txBody>
      </p:sp>
      <p:sp>
        <p:nvSpPr>
          <p:cNvPr id="4" name="Marcador de número de diapositiva 3"/>
          <p:cNvSpPr>
            <a:spLocks noGrp="1"/>
          </p:cNvSpPr>
          <p:nvPr>
            <p:ph type="sldNum" sz="quarter" idx="5"/>
          </p:nvPr>
        </p:nvSpPr>
        <p:spPr/>
        <p:txBody>
          <a:bodyPr/>
          <a:lstStyle/>
          <a:p>
            <a:fld id="{B24C9B91-791E-4D44-8A31-A297CE2CDF1C}" type="slidenum">
              <a:rPr lang="es-PE" smtClean="0"/>
              <a:t>11</a:t>
            </a:fld>
            <a:endParaRPr lang="es-PE"/>
          </a:p>
        </p:txBody>
      </p:sp>
    </p:spTree>
    <p:extLst>
      <p:ext uri="{BB962C8B-B14F-4D97-AF65-F5344CB8AC3E}">
        <p14:creationId xmlns:p14="http://schemas.microsoft.com/office/powerpoint/2010/main" val="3516868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B24C9B91-791E-4D44-8A31-A297CE2CDF1C}" type="slidenum">
              <a:rPr lang="es-PE" smtClean="0"/>
              <a:t>13</a:t>
            </a:fld>
            <a:endParaRPr lang="es-PE"/>
          </a:p>
        </p:txBody>
      </p:sp>
    </p:spTree>
    <p:extLst>
      <p:ext uri="{BB962C8B-B14F-4D97-AF65-F5344CB8AC3E}">
        <p14:creationId xmlns:p14="http://schemas.microsoft.com/office/powerpoint/2010/main" val="3382485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B24C9B91-791E-4D44-8A31-A297CE2CDF1C}" type="slidenum">
              <a:rPr lang="es-PE" smtClean="0"/>
              <a:t>15</a:t>
            </a:fld>
            <a:endParaRPr lang="es-PE"/>
          </a:p>
        </p:txBody>
      </p:sp>
    </p:spTree>
    <p:extLst>
      <p:ext uri="{BB962C8B-B14F-4D97-AF65-F5344CB8AC3E}">
        <p14:creationId xmlns:p14="http://schemas.microsoft.com/office/powerpoint/2010/main" val="3386322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B24C9B91-791E-4D44-8A31-A297CE2CDF1C}" type="slidenum">
              <a:rPr lang="es-PE" smtClean="0"/>
              <a:t>26</a:t>
            </a:fld>
            <a:endParaRPr lang="es-PE"/>
          </a:p>
        </p:txBody>
      </p:sp>
    </p:spTree>
    <p:extLst>
      <p:ext uri="{BB962C8B-B14F-4D97-AF65-F5344CB8AC3E}">
        <p14:creationId xmlns:p14="http://schemas.microsoft.com/office/powerpoint/2010/main" val="2466807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40979B-F8BB-EB38-FEE3-F533AA58597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EB72C023-159B-9A9D-C953-365FC1A396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28367FBC-0824-7269-E545-BCE261474E30}"/>
              </a:ext>
            </a:extLst>
          </p:cNvPr>
          <p:cNvSpPr>
            <a:spLocks noGrp="1"/>
          </p:cNvSpPr>
          <p:nvPr>
            <p:ph type="dt" sz="half" idx="10"/>
          </p:nvPr>
        </p:nvSpPr>
        <p:spPr/>
        <p:txBody>
          <a:bodyPr/>
          <a:lstStyle/>
          <a:p>
            <a:fld id="{D641E05D-E8BE-412A-A02D-E40F0D0CFCA8}" type="datetimeFigureOut">
              <a:rPr lang="es-PE" smtClean="0"/>
              <a:t>20/02/2025</a:t>
            </a:fld>
            <a:endParaRPr lang="es-PE"/>
          </a:p>
        </p:txBody>
      </p:sp>
      <p:sp>
        <p:nvSpPr>
          <p:cNvPr id="5" name="Marcador de pie de página 4">
            <a:extLst>
              <a:ext uri="{FF2B5EF4-FFF2-40B4-BE49-F238E27FC236}">
                <a16:creationId xmlns:a16="http://schemas.microsoft.com/office/drawing/2014/main" id="{A281FFB7-8659-85EB-EE0C-7341846D7676}"/>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74908D2E-0B40-6E75-D0AE-DF6F576C6CCE}"/>
              </a:ext>
            </a:extLst>
          </p:cNvPr>
          <p:cNvSpPr>
            <a:spLocks noGrp="1"/>
          </p:cNvSpPr>
          <p:nvPr>
            <p:ph type="sldNum" sz="quarter" idx="12"/>
          </p:nvPr>
        </p:nvSpPr>
        <p:spPr/>
        <p:txBody>
          <a:bodyPr/>
          <a:lstStyle/>
          <a:p>
            <a:fld id="{DC3B07D7-906A-484B-A1C6-3CE3AD132E17}" type="slidenum">
              <a:rPr lang="es-PE" smtClean="0"/>
              <a:t>‹Nº›</a:t>
            </a:fld>
            <a:endParaRPr lang="es-PE"/>
          </a:p>
        </p:txBody>
      </p:sp>
    </p:spTree>
    <p:extLst>
      <p:ext uri="{BB962C8B-B14F-4D97-AF65-F5344CB8AC3E}">
        <p14:creationId xmlns:p14="http://schemas.microsoft.com/office/powerpoint/2010/main" val="3906621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40C1B3-AFBD-4FA9-24DA-2D286B42D2DA}"/>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E1AAD410-0AD8-BF61-EDC6-AFED2039108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982394B3-A156-DC9B-57EF-E795049FAB51}"/>
              </a:ext>
            </a:extLst>
          </p:cNvPr>
          <p:cNvSpPr>
            <a:spLocks noGrp="1"/>
          </p:cNvSpPr>
          <p:nvPr>
            <p:ph type="dt" sz="half" idx="10"/>
          </p:nvPr>
        </p:nvSpPr>
        <p:spPr/>
        <p:txBody>
          <a:bodyPr/>
          <a:lstStyle/>
          <a:p>
            <a:fld id="{D641E05D-E8BE-412A-A02D-E40F0D0CFCA8}" type="datetimeFigureOut">
              <a:rPr lang="es-PE" smtClean="0"/>
              <a:t>20/02/2025</a:t>
            </a:fld>
            <a:endParaRPr lang="es-PE"/>
          </a:p>
        </p:txBody>
      </p:sp>
      <p:sp>
        <p:nvSpPr>
          <p:cNvPr id="5" name="Marcador de pie de página 4">
            <a:extLst>
              <a:ext uri="{FF2B5EF4-FFF2-40B4-BE49-F238E27FC236}">
                <a16:creationId xmlns:a16="http://schemas.microsoft.com/office/drawing/2014/main" id="{F7507A70-5FA3-7B83-034A-1A15EDF15538}"/>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7CB2C5A9-D03D-41D3-7AD7-32C7BC4CEE33}"/>
              </a:ext>
            </a:extLst>
          </p:cNvPr>
          <p:cNvSpPr>
            <a:spLocks noGrp="1"/>
          </p:cNvSpPr>
          <p:nvPr>
            <p:ph type="sldNum" sz="quarter" idx="12"/>
          </p:nvPr>
        </p:nvSpPr>
        <p:spPr/>
        <p:txBody>
          <a:bodyPr/>
          <a:lstStyle/>
          <a:p>
            <a:fld id="{DC3B07D7-906A-484B-A1C6-3CE3AD132E17}" type="slidenum">
              <a:rPr lang="es-PE" smtClean="0"/>
              <a:t>‹Nº›</a:t>
            </a:fld>
            <a:endParaRPr lang="es-PE"/>
          </a:p>
        </p:txBody>
      </p:sp>
    </p:spTree>
    <p:extLst>
      <p:ext uri="{BB962C8B-B14F-4D97-AF65-F5344CB8AC3E}">
        <p14:creationId xmlns:p14="http://schemas.microsoft.com/office/powerpoint/2010/main" val="29408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265828B-584D-E679-465B-B2ED68186CC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FB7E91BB-9426-A730-F4EE-CF72CB01DD3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01829663-96DE-E96B-8068-DE9DB7E185DE}"/>
              </a:ext>
            </a:extLst>
          </p:cNvPr>
          <p:cNvSpPr>
            <a:spLocks noGrp="1"/>
          </p:cNvSpPr>
          <p:nvPr>
            <p:ph type="dt" sz="half" idx="10"/>
          </p:nvPr>
        </p:nvSpPr>
        <p:spPr/>
        <p:txBody>
          <a:bodyPr/>
          <a:lstStyle/>
          <a:p>
            <a:fld id="{D641E05D-E8BE-412A-A02D-E40F0D0CFCA8}" type="datetimeFigureOut">
              <a:rPr lang="es-PE" smtClean="0"/>
              <a:t>20/02/2025</a:t>
            </a:fld>
            <a:endParaRPr lang="es-PE"/>
          </a:p>
        </p:txBody>
      </p:sp>
      <p:sp>
        <p:nvSpPr>
          <p:cNvPr id="5" name="Marcador de pie de página 4">
            <a:extLst>
              <a:ext uri="{FF2B5EF4-FFF2-40B4-BE49-F238E27FC236}">
                <a16:creationId xmlns:a16="http://schemas.microsoft.com/office/drawing/2014/main" id="{3D28D28B-8C29-DB29-BB3E-876390398B78}"/>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415CE0E5-F16C-E4E1-975C-4C6C688F70BB}"/>
              </a:ext>
            </a:extLst>
          </p:cNvPr>
          <p:cNvSpPr>
            <a:spLocks noGrp="1"/>
          </p:cNvSpPr>
          <p:nvPr>
            <p:ph type="sldNum" sz="quarter" idx="12"/>
          </p:nvPr>
        </p:nvSpPr>
        <p:spPr/>
        <p:txBody>
          <a:bodyPr/>
          <a:lstStyle/>
          <a:p>
            <a:fld id="{DC3B07D7-906A-484B-A1C6-3CE3AD132E17}" type="slidenum">
              <a:rPr lang="es-PE" smtClean="0"/>
              <a:t>‹Nº›</a:t>
            </a:fld>
            <a:endParaRPr lang="es-PE"/>
          </a:p>
        </p:txBody>
      </p:sp>
    </p:spTree>
    <p:extLst>
      <p:ext uri="{BB962C8B-B14F-4D97-AF65-F5344CB8AC3E}">
        <p14:creationId xmlns:p14="http://schemas.microsoft.com/office/powerpoint/2010/main" val="2828716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2B3777-D216-5030-AFB2-28B38A787DEA}"/>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8DFB20F6-F07C-F2C6-E194-2FC899792DA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17568541-937E-E24E-EB7D-305CEF826417}"/>
              </a:ext>
            </a:extLst>
          </p:cNvPr>
          <p:cNvSpPr>
            <a:spLocks noGrp="1"/>
          </p:cNvSpPr>
          <p:nvPr>
            <p:ph type="dt" sz="half" idx="10"/>
          </p:nvPr>
        </p:nvSpPr>
        <p:spPr/>
        <p:txBody>
          <a:bodyPr/>
          <a:lstStyle/>
          <a:p>
            <a:fld id="{D641E05D-E8BE-412A-A02D-E40F0D0CFCA8}" type="datetimeFigureOut">
              <a:rPr lang="es-PE" smtClean="0"/>
              <a:t>20/02/2025</a:t>
            </a:fld>
            <a:endParaRPr lang="es-PE"/>
          </a:p>
        </p:txBody>
      </p:sp>
      <p:sp>
        <p:nvSpPr>
          <p:cNvPr id="5" name="Marcador de pie de página 4">
            <a:extLst>
              <a:ext uri="{FF2B5EF4-FFF2-40B4-BE49-F238E27FC236}">
                <a16:creationId xmlns:a16="http://schemas.microsoft.com/office/drawing/2014/main" id="{410ECB44-AFCF-1BF4-E258-AF685FE9C6E4}"/>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C8D59721-EA8B-0850-5047-5B022FA97118}"/>
              </a:ext>
            </a:extLst>
          </p:cNvPr>
          <p:cNvSpPr>
            <a:spLocks noGrp="1"/>
          </p:cNvSpPr>
          <p:nvPr>
            <p:ph type="sldNum" sz="quarter" idx="12"/>
          </p:nvPr>
        </p:nvSpPr>
        <p:spPr/>
        <p:txBody>
          <a:bodyPr/>
          <a:lstStyle/>
          <a:p>
            <a:fld id="{DC3B07D7-906A-484B-A1C6-3CE3AD132E17}" type="slidenum">
              <a:rPr lang="es-PE" smtClean="0"/>
              <a:t>‹Nº›</a:t>
            </a:fld>
            <a:endParaRPr lang="es-PE"/>
          </a:p>
        </p:txBody>
      </p:sp>
    </p:spTree>
    <p:extLst>
      <p:ext uri="{BB962C8B-B14F-4D97-AF65-F5344CB8AC3E}">
        <p14:creationId xmlns:p14="http://schemas.microsoft.com/office/powerpoint/2010/main" val="265504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EA79FF-4251-437D-F02E-C52A668D366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B701BD43-5C8C-45FF-3035-F971E957F8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6AB1E14-C529-A537-03AF-1C35EAF0C850}"/>
              </a:ext>
            </a:extLst>
          </p:cNvPr>
          <p:cNvSpPr>
            <a:spLocks noGrp="1"/>
          </p:cNvSpPr>
          <p:nvPr>
            <p:ph type="dt" sz="half" idx="10"/>
          </p:nvPr>
        </p:nvSpPr>
        <p:spPr/>
        <p:txBody>
          <a:bodyPr/>
          <a:lstStyle/>
          <a:p>
            <a:fld id="{D641E05D-E8BE-412A-A02D-E40F0D0CFCA8}" type="datetimeFigureOut">
              <a:rPr lang="es-PE" smtClean="0"/>
              <a:t>20/02/2025</a:t>
            </a:fld>
            <a:endParaRPr lang="es-PE"/>
          </a:p>
        </p:txBody>
      </p:sp>
      <p:sp>
        <p:nvSpPr>
          <p:cNvPr id="5" name="Marcador de pie de página 4">
            <a:extLst>
              <a:ext uri="{FF2B5EF4-FFF2-40B4-BE49-F238E27FC236}">
                <a16:creationId xmlns:a16="http://schemas.microsoft.com/office/drawing/2014/main" id="{3BE195F8-2BA1-A96B-C852-CCFC6E485F39}"/>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65DBFE99-27FC-548F-5BCF-AD64CADBEB56}"/>
              </a:ext>
            </a:extLst>
          </p:cNvPr>
          <p:cNvSpPr>
            <a:spLocks noGrp="1"/>
          </p:cNvSpPr>
          <p:nvPr>
            <p:ph type="sldNum" sz="quarter" idx="12"/>
          </p:nvPr>
        </p:nvSpPr>
        <p:spPr/>
        <p:txBody>
          <a:bodyPr/>
          <a:lstStyle/>
          <a:p>
            <a:fld id="{DC3B07D7-906A-484B-A1C6-3CE3AD132E17}" type="slidenum">
              <a:rPr lang="es-PE" smtClean="0"/>
              <a:t>‹Nº›</a:t>
            </a:fld>
            <a:endParaRPr lang="es-PE"/>
          </a:p>
        </p:txBody>
      </p:sp>
    </p:spTree>
    <p:extLst>
      <p:ext uri="{BB962C8B-B14F-4D97-AF65-F5344CB8AC3E}">
        <p14:creationId xmlns:p14="http://schemas.microsoft.com/office/powerpoint/2010/main" val="2696193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DFA4E-89E9-D966-0DC2-3624ED4BCF59}"/>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B52CBB99-3469-CA1D-D6D2-AC3A87F15B2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7ED950F5-0FB4-610A-1FE5-34693D3A1C0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E99B3884-FBBE-6181-0F37-197715D52931}"/>
              </a:ext>
            </a:extLst>
          </p:cNvPr>
          <p:cNvSpPr>
            <a:spLocks noGrp="1"/>
          </p:cNvSpPr>
          <p:nvPr>
            <p:ph type="dt" sz="half" idx="10"/>
          </p:nvPr>
        </p:nvSpPr>
        <p:spPr/>
        <p:txBody>
          <a:bodyPr/>
          <a:lstStyle/>
          <a:p>
            <a:fld id="{D641E05D-E8BE-412A-A02D-E40F0D0CFCA8}" type="datetimeFigureOut">
              <a:rPr lang="es-PE" smtClean="0"/>
              <a:t>20/02/2025</a:t>
            </a:fld>
            <a:endParaRPr lang="es-PE"/>
          </a:p>
        </p:txBody>
      </p:sp>
      <p:sp>
        <p:nvSpPr>
          <p:cNvPr id="6" name="Marcador de pie de página 5">
            <a:extLst>
              <a:ext uri="{FF2B5EF4-FFF2-40B4-BE49-F238E27FC236}">
                <a16:creationId xmlns:a16="http://schemas.microsoft.com/office/drawing/2014/main" id="{4DB3A7A1-217A-76FB-43DD-0C0A509C2265}"/>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596D2AE2-9E3E-A98D-A0D5-AFDC8C6BBD70}"/>
              </a:ext>
            </a:extLst>
          </p:cNvPr>
          <p:cNvSpPr>
            <a:spLocks noGrp="1"/>
          </p:cNvSpPr>
          <p:nvPr>
            <p:ph type="sldNum" sz="quarter" idx="12"/>
          </p:nvPr>
        </p:nvSpPr>
        <p:spPr/>
        <p:txBody>
          <a:bodyPr/>
          <a:lstStyle/>
          <a:p>
            <a:fld id="{DC3B07D7-906A-484B-A1C6-3CE3AD132E17}" type="slidenum">
              <a:rPr lang="es-PE" smtClean="0"/>
              <a:t>‹Nº›</a:t>
            </a:fld>
            <a:endParaRPr lang="es-PE"/>
          </a:p>
        </p:txBody>
      </p:sp>
    </p:spTree>
    <p:extLst>
      <p:ext uri="{BB962C8B-B14F-4D97-AF65-F5344CB8AC3E}">
        <p14:creationId xmlns:p14="http://schemas.microsoft.com/office/powerpoint/2010/main" val="2067574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3861D-9A4F-5AD7-6E29-F6BC12CFE9D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10514409-6410-DCCB-0BF7-BAA55C9064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0865349-62A5-9B73-FB7A-DE3537B24F9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BA071365-429E-CB4C-1296-0E43DF031A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186D5FA-CB1A-AACC-673C-32362978506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C66A18BA-BD27-34E7-3F55-BB2356DFB03B}"/>
              </a:ext>
            </a:extLst>
          </p:cNvPr>
          <p:cNvSpPr>
            <a:spLocks noGrp="1"/>
          </p:cNvSpPr>
          <p:nvPr>
            <p:ph type="dt" sz="half" idx="10"/>
          </p:nvPr>
        </p:nvSpPr>
        <p:spPr/>
        <p:txBody>
          <a:bodyPr/>
          <a:lstStyle/>
          <a:p>
            <a:fld id="{D641E05D-E8BE-412A-A02D-E40F0D0CFCA8}" type="datetimeFigureOut">
              <a:rPr lang="es-PE" smtClean="0"/>
              <a:t>20/02/2025</a:t>
            </a:fld>
            <a:endParaRPr lang="es-PE"/>
          </a:p>
        </p:txBody>
      </p:sp>
      <p:sp>
        <p:nvSpPr>
          <p:cNvPr id="8" name="Marcador de pie de página 7">
            <a:extLst>
              <a:ext uri="{FF2B5EF4-FFF2-40B4-BE49-F238E27FC236}">
                <a16:creationId xmlns:a16="http://schemas.microsoft.com/office/drawing/2014/main" id="{B07266C3-2E9A-ABF7-7906-C1A9F37BBBA1}"/>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5AAEB98E-2193-FC10-6DC1-F6238FF0D242}"/>
              </a:ext>
            </a:extLst>
          </p:cNvPr>
          <p:cNvSpPr>
            <a:spLocks noGrp="1"/>
          </p:cNvSpPr>
          <p:nvPr>
            <p:ph type="sldNum" sz="quarter" idx="12"/>
          </p:nvPr>
        </p:nvSpPr>
        <p:spPr/>
        <p:txBody>
          <a:bodyPr/>
          <a:lstStyle/>
          <a:p>
            <a:fld id="{DC3B07D7-906A-484B-A1C6-3CE3AD132E17}" type="slidenum">
              <a:rPr lang="es-PE" smtClean="0"/>
              <a:t>‹Nº›</a:t>
            </a:fld>
            <a:endParaRPr lang="es-PE"/>
          </a:p>
        </p:txBody>
      </p:sp>
    </p:spTree>
    <p:extLst>
      <p:ext uri="{BB962C8B-B14F-4D97-AF65-F5344CB8AC3E}">
        <p14:creationId xmlns:p14="http://schemas.microsoft.com/office/powerpoint/2010/main" val="2814294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A4D496-8156-E342-5BFA-292C895EDCE4}"/>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3AE582CB-AAB9-B06B-DA62-4FE1BABD77EC}"/>
              </a:ext>
            </a:extLst>
          </p:cNvPr>
          <p:cNvSpPr>
            <a:spLocks noGrp="1"/>
          </p:cNvSpPr>
          <p:nvPr>
            <p:ph type="dt" sz="half" idx="10"/>
          </p:nvPr>
        </p:nvSpPr>
        <p:spPr/>
        <p:txBody>
          <a:bodyPr/>
          <a:lstStyle/>
          <a:p>
            <a:fld id="{D641E05D-E8BE-412A-A02D-E40F0D0CFCA8}" type="datetimeFigureOut">
              <a:rPr lang="es-PE" smtClean="0"/>
              <a:t>20/02/2025</a:t>
            </a:fld>
            <a:endParaRPr lang="es-PE"/>
          </a:p>
        </p:txBody>
      </p:sp>
      <p:sp>
        <p:nvSpPr>
          <p:cNvPr id="4" name="Marcador de pie de página 3">
            <a:extLst>
              <a:ext uri="{FF2B5EF4-FFF2-40B4-BE49-F238E27FC236}">
                <a16:creationId xmlns:a16="http://schemas.microsoft.com/office/drawing/2014/main" id="{F7C3DD95-0543-E7A5-057F-DD23E8B00801}"/>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73EC4ABB-2204-C987-A9FD-E437C2E07C40}"/>
              </a:ext>
            </a:extLst>
          </p:cNvPr>
          <p:cNvSpPr>
            <a:spLocks noGrp="1"/>
          </p:cNvSpPr>
          <p:nvPr>
            <p:ph type="sldNum" sz="quarter" idx="12"/>
          </p:nvPr>
        </p:nvSpPr>
        <p:spPr/>
        <p:txBody>
          <a:bodyPr/>
          <a:lstStyle/>
          <a:p>
            <a:fld id="{DC3B07D7-906A-484B-A1C6-3CE3AD132E17}" type="slidenum">
              <a:rPr lang="es-PE" smtClean="0"/>
              <a:t>‹Nº›</a:t>
            </a:fld>
            <a:endParaRPr lang="es-PE"/>
          </a:p>
        </p:txBody>
      </p:sp>
    </p:spTree>
    <p:extLst>
      <p:ext uri="{BB962C8B-B14F-4D97-AF65-F5344CB8AC3E}">
        <p14:creationId xmlns:p14="http://schemas.microsoft.com/office/powerpoint/2010/main" val="374870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60B9B0E-246C-D52E-ADBD-57BEA048A1F9}"/>
              </a:ext>
            </a:extLst>
          </p:cNvPr>
          <p:cNvSpPr>
            <a:spLocks noGrp="1"/>
          </p:cNvSpPr>
          <p:nvPr>
            <p:ph type="dt" sz="half" idx="10"/>
          </p:nvPr>
        </p:nvSpPr>
        <p:spPr/>
        <p:txBody>
          <a:bodyPr/>
          <a:lstStyle/>
          <a:p>
            <a:fld id="{D641E05D-E8BE-412A-A02D-E40F0D0CFCA8}" type="datetimeFigureOut">
              <a:rPr lang="es-PE" smtClean="0"/>
              <a:t>20/02/2025</a:t>
            </a:fld>
            <a:endParaRPr lang="es-PE"/>
          </a:p>
        </p:txBody>
      </p:sp>
      <p:sp>
        <p:nvSpPr>
          <p:cNvPr id="3" name="Marcador de pie de página 2">
            <a:extLst>
              <a:ext uri="{FF2B5EF4-FFF2-40B4-BE49-F238E27FC236}">
                <a16:creationId xmlns:a16="http://schemas.microsoft.com/office/drawing/2014/main" id="{BB2DD79F-3710-063D-709C-76F6A9BE1872}"/>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44A9C37E-7DF9-856D-174A-00B165B33B25}"/>
              </a:ext>
            </a:extLst>
          </p:cNvPr>
          <p:cNvSpPr>
            <a:spLocks noGrp="1"/>
          </p:cNvSpPr>
          <p:nvPr>
            <p:ph type="sldNum" sz="quarter" idx="12"/>
          </p:nvPr>
        </p:nvSpPr>
        <p:spPr/>
        <p:txBody>
          <a:bodyPr/>
          <a:lstStyle/>
          <a:p>
            <a:fld id="{DC3B07D7-906A-484B-A1C6-3CE3AD132E17}" type="slidenum">
              <a:rPr lang="es-PE" smtClean="0"/>
              <a:t>‹Nº›</a:t>
            </a:fld>
            <a:endParaRPr lang="es-PE"/>
          </a:p>
        </p:txBody>
      </p:sp>
    </p:spTree>
    <p:extLst>
      <p:ext uri="{BB962C8B-B14F-4D97-AF65-F5344CB8AC3E}">
        <p14:creationId xmlns:p14="http://schemas.microsoft.com/office/powerpoint/2010/main" val="4136255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F71E8F-76D5-3183-0EEB-C83EA7650C5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54B9796A-83C3-04C3-A582-24E6111CE7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DD93C2BC-7498-E510-0E77-630A068F0B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5DBBAFA-254F-C146-EEDF-46F247394AFC}"/>
              </a:ext>
            </a:extLst>
          </p:cNvPr>
          <p:cNvSpPr>
            <a:spLocks noGrp="1"/>
          </p:cNvSpPr>
          <p:nvPr>
            <p:ph type="dt" sz="half" idx="10"/>
          </p:nvPr>
        </p:nvSpPr>
        <p:spPr/>
        <p:txBody>
          <a:bodyPr/>
          <a:lstStyle/>
          <a:p>
            <a:fld id="{D641E05D-E8BE-412A-A02D-E40F0D0CFCA8}" type="datetimeFigureOut">
              <a:rPr lang="es-PE" smtClean="0"/>
              <a:t>20/02/2025</a:t>
            </a:fld>
            <a:endParaRPr lang="es-PE"/>
          </a:p>
        </p:txBody>
      </p:sp>
      <p:sp>
        <p:nvSpPr>
          <p:cNvPr id="6" name="Marcador de pie de página 5">
            <a:extLst>
              <a:ext uri="{FF2B5EF4-FFF2-40B4-BE49-F238E27FC236}">
                <a16:creationId xmlns:a16="http://schemas.microsoft.com/office/drawing/2014/main" id="{C27BEA37-4D20-EB85-7729-3E4028BAD0DA}"/>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6C64AE9C-4859-478F-96D8-3D74A9AEC4C0}"/>
              </a:ext>
            </a:extLst>
          </p:cNvPr>
          <p:cNvSpPr>
            <a:spLocks noGrp="1"/>
          </p:cNvSpPr>
          <p:nvPr>
            <p:ph type="sldNum" sz="quarter" idx="12"/>
          </p:nvPr>
        </p:nvSpPr>
        <p:spPr/>
        <p:txBody>
          <a:bodyPr/>
          <a:lstStyle/>
          <a:p>
            <a:fld id="{DC3B07D7-906A-484B-A1C6-3CE3AD132E17}" type="slidenum">
              <a:rPr lang="es-PE" smtClean="0"/>
              <a:t>‹Nº›</a:t>
            </a:fld>
            <a:endParaRPr lang="es-PE"/>
          </a:p>
        </p:txBody>
      </p:sp>
    </p:spTree>
    <p:extLst>
      <p:ext uri="{BB962C8B-B14F-4D97-AF65-F5344CB8AC3E}">
        <p14:creationId xmlns:p14="http://schemas.microsoft.com/office/powerpoint/2010/main" val="1573399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749DF0-D6D6-9CD6-0E9E-93A45066B94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8C64E301-32B7-15BC-60E6-D89140ECAC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A11EF2C7-5A20-E96D-A51F-3BFEBA0C61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E6E599B-F100-22C7-8EC2-9C471A9E4C59}"/>
              </a:ext>
            </a:extLst>
          </p:cNvPr>
          <p:cNvSpPr>
            <a:spLocks noGrp="1"/>
          </p:cNvSpPr>
          <p:nvPr>
            <p:ph type="dt" sz="half" idx="10"/>
          </p:nvPr>
        </p:nvSpPr>
        <p:spPr/>
        <p:txBody>
          <a:bodyPr/>
          <a:lstStyle/>
          <a:p>
            <a:fld id="{D641E05D-E8BE-412A-A02D-E40F0D0CFCA8}" type="datetimeFigureOut">
              <a:rPr lang="es-PE" smtClean="0"/>
              <a:t>20/02/2025</a:t>
            </a:fld>
            <a:endParaRPr lang="es-PE"/>
          </a:p>
        </p:txBody>
      </p:sp>
      <p:sp>
        <p:nvSpPr>
          <p:cNvPr id="6" name="Marcador de pie de página 5">
            <a:extLst>
              <a:ext uri="{FF2B5EF4-FFF2-40B4-BE49-F238E27FC236}">
                <a16:creationId xmlns:a16="http://schemas.microsoft.com/office/drawing/2014/main" id="{7AD5268E-D20C-6DB8-D529-C1342434D6B2}"/>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519984F1-B46F-6638-1EEC-C528FD392CD5}"/>
              </a:ext>
            </a:extLst>
          </p:cNvPr>
          <p:cNvSpPr>
            <a:spLocks noGrp="1"/>
          </p:cNvSpPr>
          <p:nvPr>
            <p:ph type="sldNum" sz="quarter" idx="12"/>
          </p:nvPr>
        </p:nvSpPr>
        <p:spPr/>
        <p:txBody>
          <a:bodyPr/>
          <a:lstStyle/>
          <a:p>
            <a:fld id="{DC3B07D7-906A-484B-A1C6-3CE3AD132E17}" type="slidenum">
              <a:rPr lang="es-PE" smtClean="0"/>
              <a:t>‹Nº›</a:t>
            </a:fld>
            <a:endParaRPr lang="es-PE"/>
          </a:p>
        </p:txBody>
      </p:sp>
    </p:spTree>
    <p:extLst>
      <p:ext uri="{BB962C8B-B14F-4D97-AF65-F5344CB8AC3E}">
        <p14:creationId xmlns:p14="http://schemas.microsoft.com/office/powerpoint/2010/main" val="3212431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5934A9A-1B99-1243-241E-2B28E41B87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95EC52DF-6877-B6E8-2E0C-1720AA5943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EB80EE94-1A43-1783-2A28-66A9846C08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1E05D-E8BE-412A-A02D-E40F0D0CFCA8}" type="datetimeFigureOut">
              <a:rPr lang="es-PE" smtClean="0"/>
              <a:t>20/02/2025</a:t>
            </a:fld>
            <a:endParaRPr lang="es-PE"/>
          </a:p>
        </p:txBody>
      </p:sp>
      <p:sp>
        <p:nvSpPr>
          <p:cNvPr id="5" name="Marcador de pie de página 4">
            <a:extLst>
              <a:ext uri="{FF2B5EF4-FFF2-40B4-BE49-F238E27FC236}">
                <a16:creationId xmlns:a16="http://schemas.microsoft.com/office/drawing/2014/main" id="{993D0EDB-F944-4637-2410-79208703CD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F24AE058-18E7-AE9E-2DAE-AFA5894B7A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3B07D7-906A-484B-A1C6-3CE3AD132E17}" type="slidenum">
              <a:rPr lang="es-PE" smtClean="0"/>
              <a:t>‹Nº›</a:t>
            </a:fld>
            <a:endParaRPr lang="es-PE"/>
          </a:p>
        </p:txBody>
      </p:sp>
    </p:spTree>
    <p:extLst>
      <p:ext uri="{BB962C8B-B14F-4D97-AF65-F5344CB8AC3E}">
        <p14:creationId xmlns:p14="http://schemas.microsoft.com/office/powerpoint/2010/main" val="85116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package" Target="../embeddings/Microsoft_Excel_Worksheet4.xlsx"/></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package" Target="../embeddings/Microsoft_Excel_Worksheet5.xlsx"/><Relationship Id="rId5" Type="http://schemas.openxmlformats.org/officeDocument/2006/relationships/image" Target="../media/image15.emf"/><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package" Target="../embeddings/Microsoft_Excel_Worksheet6.xlsx"/><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package" Target="../embeddings/Microsoft_Excel_Worksheet.xlsx"/></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package" Target="../embeddings/Microsoft_Excel_Worksheet7.xlsx"/><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package" Target="../embeddings/Microsoft_Excel_Worksheet8.xlsx"/><Relationship Id="rId7" Type="http://schemas.openxmlformats.org/officeDocument/2006/relationships/package" Target="../embeddings/Microsoft_Excel_Worksheet9.xlsx"/><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4.emf"/></Relationships>
</file>

<file path=ppt/slides/_rels/slide2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package" Target="../embeddings/Microsoft_Excel_Worksheet10.xlsx"/><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package" Target="../embeddings/Microsoft_Excel_Worksheet11.xlsx"/><Relationship Id="rId4" Type="http://schemas.openxmlformats.org/officeDocument/2006/relationships/image" Target="../media/image36.emf"/></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package" Target="../embeddings/Microsoft_Excel_Worksheet12.xlsx"/><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package" Target="../embeddings/Microsoft_Excel_Worksheet13.xlsx"/><Relationship Id="rId4" Type="http://schemas.openxmlformats.org/officeDocument/2006/relationships/image" Target="../media/image38.emf"/></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package" Target="../embeddings/Microsoft_Excel_Worksheet16.xlsx"/><Relationship Id="rId3" Type="http://schemas.openxmlformats.org/officeDocument/2006/relationships/image" Target="../media/image2.png"/><Relationship Id="rId7" Type="http://schemas.openxmlformats.org/officeDocument/2006/relationships/image" Target="../media/image49.emf"/><Relationship Id="rId12"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package" Target="../embeddings/Microsoft_Excel_Worksheet15.xlsx"/><Relationship Id="rId11" Type="http://schemas.openxmlformats.org/officeDocument/2006/relationships/image" Target="../media/image51.emf"/><Relationship Id="rId5" Type="http://schemas.openxmlformats.org/officeDocument/2006/relationships/image" Target="../media/image48.emf"/><Relationship Id="rId10" Type="http://schemas.openxmlformats.org/officeDocument/2006/relationships/package" Target="../embeddings/Microsoft_Excel_Worksheet17.xlsx"/><Relationship Id="rId4" Type="http://schemas.openxmlformats.org/officeDocument/2006/relationships/package" Target="../embeddings/Microsoft_Excel_Worksheet14.xlsx"/><Relationship Id="rId9" Type="http://schemas.openxmlformats.org/officeDocument/2006/relationships/image" Target="../media/image50.emf"/></Relationships>
</file>

<file path=ppt/slides/_rels/slide32.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1.png"/><Relationship Id="rId7" Type="http://schemas.openxmlformats.org/officeDocument/2006/relationships/package" Target="../embeddings/Microsoft_Excel_Worksheet19.xlsx"/><Relationship Id="rId12" Type="http://schemas.openxmlformats.org/officeDocument/2006/relationships/image" Target="../media/image57.emf"/><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4.emf"/><Relationship Id="rId11" Type="http://schemas.openxmlformats.org/officeDocument/2006/relationships/package" Target="../embeddings/Microsoft_Excel_Worksheet21.xlsx"/><Relationship Id="rId5" Type="http://schemas.openxmlformats.org/officeDocument/2006/relationships/package" Target="../embeddings/Microsoft_Excel_Worksheet18.xlsx"/><Relationship Id="rId10" Type="http://schemas.openxmlformats.org/officeDocument/2006/relationships/image" Target="../media/image56.emf"/><Relationship Id="rId4" Type="http://schemas.openxmlformats.org/officeDocument/2006/relationships/image" Target="../media/image2.png"/><Relationship Id="rId9" Type="http://schemas.openxmlformats.org/officeDocument/2006/relationships/package" Target="../embeddings/Microsoft_Excel_Worksheet20.xlsx"/></Relationships>
</file>

<file path=ppt/slides/_rels/slide33.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package" Target="../embeddings/Microsoft_Excel_Worksheet22.xlsx"/><Relationship Id="rId7" Type="http://schemas.openxmlformats.org/officeDocument/2006/relationships/package" Target="../embeddings/Microsoft_Excel_Worksheet23.xlsx"/><Relationship Id="rId12" Type="http://schemas.openxmlformats.org/officeDocument/2006/relationships/image" Target="../media/image62.emf"/><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package" Target="../embeddings/Microsoft_Excel_Worksheet25.xlsx"/><Relationship Id="rId5" Type="http://schemas.openxmlformats.org/officeDocument/2006/relationships/image" Target="../media/image1.png"/><Relationship Id="rId10" Type="http://schemas.openxmlformats.org/officeDocument/2006/relationships/image" Target="../media/image61.emf"/><Relationship Id="rId4" Type="http://schemas.openxmlformats.org/officeDocument/2006/relationships/image" Target="../media/image59.emf"/><Relationship Id="rId9" Type="http://schemas.openxmlformats.org/officeDocument/2006/relationships/package" Target="../embeddings/Microsoft_Excel_Worksheet24.xlsx"/></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chart" Target="../charts/chart6.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Layout" Target="../diagrams/layout2.xml"/><Relationship Id="rId3" Type="http://schemas.openxmlformats.org/officeDocument/2006/relationships/image" Target="../media/image1.png"/><Relationship Id="rId7" Type="http://schemas.openxmlformats.org/officeDocument/2006/relationships/diagramData" Target="../diagrams/data1.xml"/><Relationship Id="rId12" Type="http://schemas.openxmlformats.org/officeDocument/2006/relationships/diagramData" Target="../diagrams/data2.xml"/><Relationship Id="rId2" Type="http://schemas.openxmlformats.org/officeDocument/2006/relationships/notesSlide" Target="../notesSlides/notesSlide5.xml"/><Relationship Id="rId16" Type="http://schemas.microsoft.com/office/2007/relationships/diagramDrawing" Target="../diagrams/drawing2.xml"/><Relationship Id="rId1" Type="http://schemas.openxmlformats.org/officeDocument/2006/relationships/slideLayout" Target="../slideLayouts/slideLayout2.xml"/><Relationship Id="rId6" Type="http://schemas.openxmlformats.org/officeDocument/2006/relationships/image" Target="../media/image11.emf"/><Relationship Id="rId11" Type="http://schemas.microsoft.com/office/2007/relationships/diagramDrawing" Target="../diagrams/drawing1.xml"/><Relationship Id="rId5" Type="http://schemas.openxmlformats.org/officeDocument/2006/relationships/package" Target="../embeddings/Microsoft_Excel_Worksheet2.xlsx"/><Relationship Id="rId15" Type="http://schemas.openxmlformats.org/officeDocument/2006/relationships/diagramColors" Target="../diagrams/colors2.xml"/><Relationship Id="rId10" Type="http://schemas.openxmlformats.org/officeDocument/2006/relationships/diagramColors" Target="../diagrams/colors1.xml"/><Relationship Id="rId4" Type="http://schemas.openxmlformats.org/officeDocument/2006/relationships/image" Target="../media/image2.png"/><Relationship Id="rId9" Type="http://schemas.openxmlformats.org/officeDocument/2006/relationships/diagramQuickStyle" Target="../diagrams/quickStyle1.xml"/><Relationship Id="rId1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9E1C2139-DA50-9216-1EA3-742B6A721ACA}"/>
              </a:ext>
            </a:extLst>
          </p:cNvPr>
          <p:cNvSpPr txBox="1">
            <a:spLocks/>
          </p:cNvSpPr>
          <p:nvPr/>
        </p:nvSpPr>
        <p:spPr>
          <a:xfrm>
            <a:off x="0" y="1924140"/>
            <a:ext cx="12192000" cy="2503479"/>
          </a:xfrm>
          <a:prstGeom prst="rect">
            <a:avLst/>
          </a:prstGeom>
          <a:solidFill>
            <a:srgbClr val="2E75B6"/>
          </a:solidFill>
          <a:ln>
            <a:solidFill>
              <a:srgbClr val="396190"/>
            </a:solidFill>
          </a:ln>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r>
              <a:rPr lang="es-ES"/>
            </a:br>
            <a:br>
              <a:rPr lang="es-ES"/>
            </a:br>
            <a:br>
              <a:rPr lang="es-ES"/>
            </a:br>
            <a:endParaRPr lang="es-ES" sz="5333" dirty="0">
              <a:solidFill>
                <a:schemeClr val="bg1"/>
              </a:solidFill>
              <a:latin typeface="Arial"/>
              <a:cs typeface="Arial"/>
            </a:endParaRPr>
          </a:p>
        </p:txBody>
      </p:sp>
      <p:sp>
        <p:nvSpPr>
          <p:cNvPr id="2" name="Título 1">
            <a:extLst>
              <a:ext uri="{FF2B5EF4-FFF2-40B4-BE49-F238E27FC236}">
                <a16:creationId xmlns:a16="http://schemas.microsoft.com/office/drawing/2014/main" id="{E2BAA881-16AD-24F9-B474-A93235A2BE8F}"/>
              </a:ext>
            </a:extLst>
          </p:cNvPr>
          <p:cNvSpPr txBox="1">
            <a:spLocks/>
          </p:cNvSpPr>
          <p:nvPr/>
        </p:nvSpPr>
        <p:spPr>
          <a:xfrm>
            <a:off x="1320588" y="1924140"/>
            <a:ext cx="9550823" cy="250347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bg1"/>
                </a:solidFill>
                <a:latin typeface="Arial" panose="020B0604020202020204" pitchFamily="34" charset="0"/>
                <a:ea typeface="+mj-ea"/>
                <a:cs typeface="Arial" panose="020B0604020202020204" pitchFamily="34" charset="0"/>
              </a:defRPr>
            </a:lvl1pPr>
          </a:lstStyle>
          <a:p>
            <a:r>
              <a:rPr lang="es-MX" sz="3600" b="1" dirty="0"/>
              <a:t>PROYECCIÓN DE EQUIPOS DE RADIOTERAPIA PARA 2030 y 2035: </a:t>
            </a:r>
            <a:r>
              <a:rPr lang="es-MX" sz="2800" b="1" dirty="0"/>
              <a:t>ANALISIS DE DEMANDA DE ONSOLESCENCIA</a:t>
            </a:r>
            <a:endParaRPr lang="es-PE" sz="3600" b="1" dirty="0"/>
          </a:p>
        </p:txBody>
      </p:sp>
      <p:sp>
        <p:nvSpPr>
          <p:cNvPr id="27" name="CuadroTexto 26">
            <a:extLst>
              <a:ext uri="{FF2B5EF4-FFF2-40B4-BE49-F238E27FC236}">
                <a16:creationId xmlns:a16="http://schemas.microsoft.com/office/drawing/2014/main" id="{D91373A4-556C-4DDB-9A8A-761B0E902222}"/>
              </a:ext>
            </a:extLst>
          </p:cNvPr>
          <p:cNvSpPr txBox="1"/>
          <p:nvPr/>
        </p:nvSpPr>
        <p:spPr>
          <a:xfrm>
            <a:off x="3393785" y="4685805"/>
            <a:ext cx="5404428" cy="1262077"/>
          </a:xfrm>
          <a:prstGeom prst="rect">
            <a:avLst/>
          </a:prstGeom>
          <a:noFill/>
        </p:spPr>
        <p:txBody>
          <a:bodyPr wrap="square" rtlCol="0">
            <a:spAutoFit/>
          </a:bodyPr>
          <a:lstStyle/>
          <a:p>
            <a:pPr algn="ctr"/>
            <a:r>
              <a:rPr lang="es-PE" sz="1867" dirty="0">
                <a:latin typeface="Arial" panose="020B0604020202020204" pitchFamily="34" charset="0"/>
                <a:cs typeface="Arial" panose="020B0604020202020204" pitchFamily="34" charset="0"/>
              </a:rPr>
              <a:t>Dante Reynaldo Baldeon Molleda</a:t>
            </a:r>
          </a:p>
          <a:p>
            <a:pPr algn="ctr"/>
            <a:r>
              <a:rPr lang="es-PE" sz="1867" dirty="0">
                <a:solidFill>
                  <a:schemeClr val="bg1">
                    <a:lumMod val="50000"/>
                  </a:schemeClr>
                </a:solidFill>
                <a:latin typeface="Arial" panose="020B0604020202020204" pitchFamily="34" charset="0"/>
                <a:cs typeface="Arial" panose="020B0604020202020204" pitchFamily="34" charset="0"/>
              </a:rPr>
              <a:t>Instituto Nacional de Enfermedades Neoplásicas</a:t>
            </a:r>
            <a:br>
              <a:rPr lang="es-PE" sz="1867" dirty="0">
                <a:solidFill>
                  <a:schemeClr val="bg1">
                    <a:lumMod val="50000"/>
                  </a:schemeClr>
                </a:solidFill>
                <a:latin typeface="Arial" panose="020B0604020202020204" pitchFamily="34" charset="0"/>
                <a:cs typeface="Arial" panose="020B0604020202020204" pitchFamily="34" charset="0"/>
              </a:rPr>
            </a:br>
            <a:r>
              <a:rPr lang="es-PE" sz="1867" dirty="0">
                <a:solidFill>
                  <a:schemeClr val="bg1">
                    <a:lumMod val="50000"/>
                  </a:schemeClr>
                </a:solidFill>
                <a:latin typeface="Arial" panose="020B0604020202020204" pitchFamily="34" charset="0"/>
                <a:cs typeface="Arial" panose="020B0604020202020204" pitchFamily="34" charset="0"/>
              </a:rPr>
              <a:t>Dirección de Control del Cáncer</a:t>
            </a:r>
          </a:p>
          <a:p>
            <a:pPr algn="ctr"/>
            <a:r>
              <a:rPr lang="es-PE" sz="2000" dirty="0">
                <a:solidFill>
                  <a:schemeClr val="bg1">
                    <a:lumMod val="50000"/>
                  </a:schemeClr>
                </a:solidFill>
                <a:latin typeface="Arial" panose="020B0604020202020204" pitchFamily="34" charset="0"/>
                <a:cs typeface="Arial" panose="020B0604020202020204" pitchFamily="34" charset="0"/>
              </a:rPr>
              <a:t>Lima - Perú</a:t>
            </a:r>
            <a:endParaRPr lang="es-PE" sz="1867"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728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54D61F6-7E63-A612-19B7-770780A28CB5}"/>
              </a:ext>
            </a:extLst>
          </p:cNvPr>
          <p:cNvPicPr>
            <a:picLocks noChangeAspect="1"/>
          </p:cNvPicPr>
          <p:nvPr/>
        </p:nvPicPr>
        <p:blipFill>
          <a:blip r:embed="rId2"/>
          <a:stretch>
            <a:fillRect/>
          </a:stretch>
        </p:blipFill>
        <p:spPr>
          <a:xfrm>
            <a:off x="757855" y="1021440"/>
            <a:ext cx="8320709" cy="4184431"/>
          </a:xfrm>
          <a:prstGeom prst="rect">
            <a:avLst/>
          </a:prstGeom>
        </p:spPr>
      </p:pic>
      <p:graphicFrame>
        <p:nvGraphicFramePr>
          <p:cNvPr id="6" name="Objeto 5">
            <a:extLst>
              <a:ext uri="{FF2B5EF4-FFF2-40B4-BE49-F238E27FC236}">
                <a16:creationId xmlns:a16="http://schemas.microsoft.com/office/drawing/2014/main" id="{D5645A9F-3A0D-C2D1-972A-F81A19EF612F}"/>
              </a:ext>
            </a:extLst>
          </p:cNvPr>
          <p:cNvGraphicFramePr>
            <a:graphicFrameLocks noChangeAspect="1"/>
          </p:cNvGraphicFramePr>
          <p:nvPr/>
        </p:nvGraphicFramePr>
        <p:xfrm>
          <a:off x="696895" y="5372912"/>
          <a:ext cx="9105900" cy="1343025"/>
        </p:xfrm>
        <a:graphic>
          <a:graphicData uri="http://schemas.openxmlformats.org/presentationml/2006/ole">
            <mc:AlternateContent xmlns:mc="http://schemas.openxmlformats.org/markup-compatibility/2006">
              <mc:Choice xmlns:v="urn:schemas-microsoft-com:vml" Requires="v">
                <p:oleObj name="Worksheet" r:id="rId3" imgW="9105828" imgH="1342871" progId="Excel.Sheet.12">
                  <p:embed/>
                </p:oleObj>
              </mc:Choice>
              <mc:Fallback>
                <p:oleObj name="Worksheet" r:id="rId3" imgW="9105828" imgH="1342871" progId="Excel.Sheet.12">
                  <p:embed/>
                  <p:pic>
                    <p:nvPicPr>
                      <p:cNvPr id="6" name="Objeto 5">
                        <a:extLst>
                          <a:ext uri="{FF2B5EF4-FFF2-40B4-BE49-F238E27FC236}">
                            <a16:creationId xmlns:a16="http://schemas.microsoft.com/office/drawing/2014/main" id="{D5645A9F-3A0D-C2D1-972A-F81A19EF612F}"/>
                          </a:ext>
                        </a:extLst>
                      </p:cNvPr>
                      <p:cNvPicPr/>
                      <p:nvPr/>
                    </p:nvPicPr>
                    <p:blipFill>
                      <a:blip r:embed="rId4"/>
                      <a:stretch>
                        <a:fillRect/>
                      </a:stretch>
                    </p:blipFill>
                    <p:spPr>
                      <a:xfrm>
                        <a:off x="696895" y="5372912"/>
                        <a:ext cx="9105900" cy="1343025"/>
                      </a:xfrm>
                      <a:prstGeom prst="rect">
                        <a:avLst/>
                      </a:prstGeom>
                    </p:spPr>
                  </p:pic>
                </p:oleObj>
              </mc:Fallback>
            </mc:AlternateContent>
          </a:graphicData>
        </a:graphic>
      </p:graphicFrame>
      <p:sp>
        <p:nvSpPr>
          <p:cNvPr id="8" name="CuadroTexto 7">
            <a:extLst>
              <a:ext uri="{FF2B5EF4-FFF2-40B4-BE49-F238E27FC236}">
                <a16:creationId xmlns:a16="http://schemas.microsoft.com/office/drawing/2014/main" id="{6789EE7C-B44C-15E0-EC55-B52E85F98048}"/>
              </a:ext>
            </a:extLst>
          </p:cNvPr>
          <p:cNvSpPr txBox="1"/>
          <p:nvPr/>
        </p:nvSpPr>
        <p:spPr>
          <a:xfrm>
            <a:off x="9712077" y="1299061"/>
            <a:ext cx="2043043" cy="3323987"/>
          </a:xfrm>
          <a:prstGeom prst="rect">
            <a:avLst/>
          </a:prstGeom>
          <a:noFill/>
        </p:spPr>
        <p:txBody>
          <a:bodyPr wrap="square" rtlCol="0">
            <a:spAutoFit/>
          </a:bodyPr>
          <a:lstStyle/>
          <a:p>
            <a:pPr algn="ctr"/>
            <a:r>
              <a:rPr lang="es-MX" sz="1500" dirty="0">
                <a:latin typeface="Arial" panose="020B0604020202020204" pitchFamily="34" charset="0"/>
                <a:cs typeface="Arial" panose="020B0604020202020204" pitchFamily="34" charset="0"/>
              </a:rPr>
              <a:t>Mediante una regresión exponencial estimamos la cantidad de casos nuevos de cáncer para las 10 neoplásicas en base a las proyecciones del GLOBOCAN, así obtenemos la continuidad de casos nuevos para los años 2020 – 2050.</a:t>
            </a:r>
            <a:endParaRPr lang="es-PE" sz="1500" dirty="0">
              <a:latin typeface="Arial" panose="020B0604020202020204" pitchFamily="34" charset="0"/>
              <a:cs typeface="Arial" panose="020B0604020202020204" pitchFamily="34" charset="0"/>
            </a:endParaRPr>
          </a:p>
        </p:txBody>
      </p:sp>
      <p:pic>
        <p:nvPicPr>
          <p:cNvPr id="2"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7612BCF7-91ED-2B99-69D7-70901B4611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nmunochemInstituto Nacional de Enfermedades Neoplásicas">
            <a:extLst>
              <a:ext uri="{FF2B5EF4-FFF2-40B4-BE49-F238E27FC236}">
                <a16:creationId xmlns:a16="http://schemas.microsoft.com/office/drawing/2014/main" id="{EA1D90E7-5623-67A5-8EC0-673BEF59224F}"/>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9A35AD62-A7A2-678F-BFA3-D23864C2427D}"/>
              </a:ext>
            </a:extLst>
          </p:cNvPr>
          <p:cNvSpPr txBox="1"/>
          <p:nvPr/>
        </p:nvSpPr>
        <p:spPr>
          <a:xfrm>
            <a:off x="1651193" y="203149"/>
            <a:ext cx="8864407" cy="738664"/>
          </a:xfrm>
          <a:prstGeom prst="rect">
            <a:avLst/>
          </a:prstGeom>
          <a:noFill/>
        </p:spPr>
        <p:txBody>
          <a:bodyPr wrap="square" rtlCol="0">
            <a:spAutoFit/>
          </a:bodyPr>
          <a:lstStyle/>
          <a:p>
            <a:r>
              <a:rPr lang="es-PE" sz="2400" b="1" dirty="0">
                <a:solidFill>
                  <a:srgbClr val="0070C0"/>
                </a:solidFill>
              </a:rPr>
              <a:t>ESTIMACIÓN DE CASOS NUEVOS EN BASE A LOS DATOS PROYECTADS</a:t>
            </a:r>
            <a:br>
              <a:rPr lang="es-PE" sz="2400" b="1" dirty="0">
                <a:solidFill>
                  <a:srgbClr val="0070C0"/>
                </a:solidFill>
              </a:rPr>
            </a:br>
            <a:r>
              <a:rPr lang="es-PE" b="1" dirty="0">
                <a:solidFill>
                  <a:srgbClr val="0070C0"/>
                </a:solidFill>
              </a:rPr>
              <a:t>GLOBOCAN</a:t>
            </a:r>
            <a:endParaRPr lang="es-PE" sz="2000" b="1" dirty="0">
              <a:solidFill>
                <a:srgbClr val="0070C0"/>
              </a:solidFill>
            </a:endParaRPr>
          </a:p>
        </p:txBody>
      </p:sp>
    </p:spTree>
    <p:extLst>
      <p:ext uri="{BB962C8B-B14F-4D97-AF65-F5344CB8AC3E}">
        <p14:creationId xmlns:p14="http://schemas.microsoft.com/office/powerpoint/2010/main" val="1245699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7DDA833-D419-55DD-3595-E8BE447F1A10}"/>
              </a:ext>
            </a:extLst>
          </p:cNvPr>
          <p:cNvSpPr txBox="1"/>
          <p:nvPr/>
        </p:nvSpPr>
        <p:spPr>
          <a:xfrm>
            <a:off x="1018658" y="4697524"/>
            <a:ext cx="10154680" cy="2100575"/>
          </a:xfrm>
          <a:prstGeom prst="rect">
            <a:avLst/>
          </a:prstGeom>
          <a:noFill/>
        </p:spPr>
        <p:txBody>
          <a:bodyPr wrap="square" rtlCol="0">
            <a:spAutoFit/>
          </a:bodyPr>
          <a:lstStyle/>
          <a:p>
            <a:r>
              <a:rPr lang="es-MX" sz="1450" dirty="0">
                <a:latin typeface="Arial" panose="020B0604020202020204" pitchFamily="34" charset="0"/>
                <a:cs typeface="Arial" panose="020B0604020202020204" pitchFamily="34" charset="0"/>
              </a:rPr>
              <a:t>Mediante las estimaciones de nuevos casos y datos poblacionales, se ha calculado la </a:t>
            </a:r>
            <a:r>
              <a:rPr lang="es-MX" sz="1450" b="1" dirty="0">
                <a:solidFill>
                  <a:schemeClr val="bg1">
                    <a:lumMod val="50000"/>
                  </a:schemeClr>
                </a:solidFill>
                <a:latin typeface="Arial" panose="020B0604020202020204" pitchFamily="34" charset="0"/>
                <a:cs typeface="Arial" panose="020B0604020202020204" pitchFamily="34" charset="0"/>
              </a:rPr>
              <a:t>incidencia cruda</a:t>
            </a:r>
            <a:r>
              <a:rPr lang="es-MX" sz="1450" dirty="0">
                <a:latin typeface="Arial" panose="020B0604020202020204" pitchFamily="34" charset="0"/>
                <a:cs typeface="Arial" panose="020B0604020202020204" pitchFamily="34" charset="0"/>
              </a:rPr>
              <a:t>, representada por la línea de color gris. Por otro lado, según datos de GLOBOCAN-2020, la </a:t>
            </a:r>
            <a:r>
              <a:rPr lang="es-MX" sz="1450" b="1" dirty="0">
                <a:solidFill>
                  <a:schemeClr val="accent2"/>
                </a:solidFill>
                <a:latin typeface="Arial" panose="020B0604020202020204" pitchFamily="34" charset="0"/>
                <a:cs typeface="Arial" panose="020B0604020202020204" pitchFamily="34" charset="0"/>
              </a:rPr>
              <a:t>incidencia estandarizada por edad (</a:t>
            </a:r>
            <a:r>
              <a:rPr lang="es-MX" sz="1450" b="1" dirty="0" err="1">
                <a:solidFill>
                  <a:schemeClr val="accent2"/>
                </a:solidFill>
                <a:latin typeface="Arial" panose="020B0604020202020204" pitchFamily="34" charset="0"/>
                <a:cs typeface="Arial" panose="020B0604020202020204" pitchFamily="34" charset="0"/>
              </a:rPr>
              <a:t>AsIR</a:t>
            </a:r>
            <a:r>
              <a:rPr lang="es-MX" sz="1450" b="1" dirty="0">
                <a:solidFill>
                  <a:schemeClr val="accent2"/>
                </a:solidFill>
                <a:latin typeface="Arial" panose="020B0604020202020204" pitchFamily="34" charset="0"/>
                <a:cs typeface="Arial" panose="020B0604020202020204" pitchFamily="34" charset="0"/>
              </a:rPr>
              <a:t>) </a:t>
            </a:r>
            <a:r>
              <a:rPr lang="es-MX" sz="1450" dirty="0">
                <a:latin typeface="Arial" panose="020B0604020202020204" pitchFamily="34" charset="0"/>
                <a:cs typeface="Arial" panose="020B0604020202020204" pitchFamily="34" charset="0"/>
              </a:rPr>
              <a:t>para estas 10 neoplasias es de 162.7 por cada 100,000 habitantes, ilustrada con la línea de color naranja. Además, se muestra la proyección </a:t>
            </a:r>
            <a:r>
              <a:rPr lang="es-MX" sz="1450" b="1" dirty="0">
                <a:solidFill>
                  <a:schemeClr val="accent1"/>
                </a:solidFill>
                <a:latin typeface="Arial" panose="020B0604020202020204" pitchFamily="34" charset="0"/>
                <a:cs typeface="Arial" panose="020B0604020202020204" pitchFamily="34" charset="0"/>
              </a:rPr>
              <a:t>poblacional</a:t>
            </a:r>
            <a:r>
              <a:rPr lang="es-MX" sz="1450" dirty="0">
                <a:latin typeface="Arial" panose="020B0604020202020204" pitchFamily="34" charset="0"/>
                <a:cs typeface="Arial" panose="020B0604020202020204" pitchFamily="34" charset="0"/>
              </a:rPr>
              <a:t> mediante una línea de color azul.</a:t>
            </a:r>
          </a:p>
          <a:p>
            <a:endParaRPr lang="es-MX" sz="1450" dirty="0">
              <a:latin typeface="Arial" panose="020B0604020202020204" pitchFamily="34" charset="0"/>
              <a:cs typeface="Arial" panose="020B0604020202020204" pitchFamily="34" charset="0"/>
            </a:endParaRPr>
          </a:p>
          <a:p>
            <a:r>
              <a:rPr lang="es-MX" sz="1450" dirty="0">
                <a:latin typeface="Arial" panose="020B0604020202020204" pitchFamily="34" charset="0"/>
                <a:cs typeface="Arial" panose="020B0604020202020204" pitchFamily="34" charset="0"/>
              </a:rPr>
              <a:t>Es importante destacar que la línea naranja, que representa la incidencia estandarizada por edad, permanece constante a lo largo del tiempo. En contraste, la línea gris, que denota la incidencia cruda, muestra una tendencia creciente. Al principio, esta línea gris se sitúa por debajo de la naranja, pero para el año 2032 ambas coinciden. </a:t>
            </a:r>
            <a:r>
              <a:rPr lang="es-MX" sz="1450" b="1" dirty="0">
                <a:latin typeface="Arial" panose="020B0604020202020204" pitchFamily="34" charset="0"/>
                <a:cs typeface="Arial" panose="020B0604020202020204" pitchFamily="34" charset="0"/>
              </a:rPr>
              <a:t>En años posteriores, la incidencia cruda supera a la estandarizada.</a:t>
            </a:r>
            <a:endParaRPr lang="es-PE" sz="1450" b="1" dirty="0">
              <a:latin typeface="Arial" panose="020B0604020202020204" pitchFamily="34" charset="0"/>
              <a:cs typeface="Arial" panose="020B0604020202020204" pitchFamily="34" charset="0"/>
            </a:endParaRPr>
          </a:p>
        </p:txBody>
      </p:sp>
      <p:graphicFrame>
        <p:nvGraphicFramePr>
          <p:cNvPr id="10" name="Gráfico 9">
            <a:extLst>
              <a:ext uri="{FF2B5EF4-FFF2-40B4-BE49-F238E27FC236}">
                <a16:creationId xmlns:a16="http://schemas.microsoft.com/office/drawing/2014/main" id="{00000000-0008-0000-0100-000005000000}"/>
              </a:ext>
            </a:extLst>
          </p:cNvPr>
          <p:cNvGraphicFramePr>
            <a:graphicFrameLocks/>
          </p:cNvGraphicFramePr>
          <p:nvPr>
            <p:extLst>
              <p:ext uri="{D42A27DB-BD31-4B8C-83A1-F6EECF244321}">
                <p14:modId xmlns:p14="http://schemas.microsoft.com/office/powerpoint/2010/main" val="236379518"/>
              </p:ext>
            </p:extLst>
          </p:nvPr>
        </p:nvGraphicFramePr>
        <p:xfrm>
          <a:off x="1632856" y="1053913"/>
          <a:ext cx="8926285" cy="3527760"/>
        </p:xfrm>
        <a:graphic>
          <a:graphicData uri="http://schemas.openxmlformats.org/drawingml/2006/chart">
            <c:chart xmlns:c="http://schemas.openxmlformats.org/drawingml/2006/chart" xmlns:r="http://schemas.openxmlformats.org/officeDocument/2006/relationships" r:id="rId3"/>
          </a:graphicData>
        </a:graphic>
      </p:graphicFrame>
      <p:pic>
        <p:nvPicPr>
          <p:cNvPr id="2"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57F92EBC-A7AA-15B0-F626-4A5322FFA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nmunochemInstituto Nacional de Enfermedades Neoplásicas">
            <a:extLst>
              <a:ext uri="{FF2B5EF4-FFF2-40B4-BE49-F238E27FC236}">
                <a16:creationId xmlns:a16="http://schemas.microsoft.com/office/drawing/2014/main" id="{515B914D-21F0-0BF2-3258-503DC0730DAA}"/>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3C7C02D1-4E3C-9AF5-85D0-192B8BBD5EF2}"/>
              </a:ext>
            </a:extLst>
          </p:cNvPr>
          <p:cNvSpPr txBox="1"/>
          <p:nvPr/>
        </p:nvSpPr>
        <p:spPr>
          <a:xfrm>
            <a:off x="2016635" y="217251"/>
            <a:ext cx="8158729" cy="830997"/>
          </a:xfrm>
          <a:prstGeom prst="rect">
            <a:avLst/>
          </a:prstGeom>
          <a:noFill/>
        </p:spPr>
        <p:txBody>
          <a:bodyPr wrap="square" rtlCol="0">
            <a:spAutoFit/>
          </a:bodyPr>
          <a:lstStyle/>
          <a:p>
            <a:pPr algn="ctr"/>
            <a:r>
              <a:rPr lang="es-PE" sz="2400" b="1" dirty="0">
                <a:solidFill>
                  <a:srgbClr val="0070C0"/>
                </a:solidFill>
              </a:rPr>
              <a:t>PROYECCIÓN DE INCIDENCIA CRUDA, </a:t>
            </a:r>
            <a:r>
              <a:rPr lang="es-PE" sz="2400" b="1" dirty="0" err="1">
                <a:solidFill>
                  <a:srgbClr val="0070C0"/>
                </a:solidFill>
              </a:rPr>
              <a:t>AsIR</a:t>
            </a:r>
            <a:r>
              <a:rPr lang="es-PE" sz="2400" b="1" dirty="0">
                <a:solidFill>
                  <a:srgbClr val="0070C0"/>
                </a:solidFill>
              </a:rPr>
              <a:t> (10 NEOPLASIAS) Y CRECIMIENTO POBLACIONAL</a:t>
            </a:r>
            <a:endParaRPr lang="es-PE" sz="2000" b="1" dirty="0">
              <a:solidFill>
                <a:srgbClr val="0070C0"/>
              </a:solidFill>
            </a:endParaRPr>
          </a:p>
        </p:txBody>
      </p:sp>
    </p:spTree>
    <p:extLst>
      <p:ext uri="{BB962C8B-B14F-4D97-AF65-F5344CB8AC3E}">
        <p14:creationId xmlns:p14="http://schemas.microsoft.com/office/powerpoint/2010/main" val="543097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F8EE1926-4285-ABBE-E099-15371F38D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munochemInstituto Nacional de Enfermedades Neoplásicas">
            <a:extLst>
              <a:ext uri="{FF2B5EF4-FFF2-40B4-BE49-F238E27FC236}">
                <a16:creationId xmlns:a16="http://schemas.microsoft.com/office/drawing/2014/main" id="{2381F64C-8B42-6F3C-3149-3BCDC81582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D9AC5C4-A2A5-FF0B-60A7-30F50A06190E}"/>
              </a:ext>
            </a:extLst>
          </p:cNvPr>
          <p:cNvSpPr txBox="1"/>
          <p:nvPr/>
        </p:nvSpPr>
        <p:spPr>
          <a:xfrm>
            <a:off x="414100" y="549197"/>
            <a:ext cx="9107493" cy="738664"/>
          </a:xfrm>
          <a:prstGeom prst="rect">
            <a:avLst/>
          </a:prstGeom>
          <a:noFill/>
        </p:spPr>
        <p:txBody>
          <a:bodyPr wrap="none" rtlCol="0">
            <a:spAutoFit/>
          </a:bodyPr>
          <a:lstStyle/>
          <a:p>
            <a:r>
              <a:rPr lang="es-PE" sz="2400" b="1" dirty="0">
                <a:solidFill>
                  <a:srgbClr val="0070C0"/>
                </a:solidFill>
              </a:rPr>
              <a:t>INCIDENCIA DE USO DE ATENCIÓN DE RADIOTERAPIA</a:t>
            </a:r>
            <a:br>
              <a:rPr lang="es-PE" sz="2400" b="1" dirty="0">
                <a:solidFill>
                  <a:srgbClr val="0070C0"/>
                </a:solidFill>
              </a:rPr>
            </a:br>
            <a:r>
              <a:rPr lang="es-MX" b="1" dirty="0">
                <a:solidFill>
                  <a:srgbClr val="0070C0"/>
                </a:solidFill>
              </a:rPr>
              <a:t>Incidencia, Porcentaje de uso (RT externa y braquiterapia) y estimación de incidencia de uso</a:t>
            </a:r>
          </a:p>
        </p:txBody>
      </p:sp>
      <p:sp>
        <p:nvSpPr>
          <p:cNvPr id="14" name="CuadroTexto 13">
            <a:extLst>
              <a:ext uri="{FF2B5EF4-FFF2-40B4-BE49-F238E27FC236}">
                <a16:creationId xmlns:a16="http://schemas.microsoft.com/office/drawing/2014/main" id="{9A21EF97-D57D-8311-AE2D-FA601BEAE939}"/>
              </a:ext>
            </a:extLst>
          </p:cNvPr>
          <p:cNvSpPr txBox="1"/>
          <p:nvPr/>
        </p:nvSpPr>
        <p:spPr>
          <a:xfrm>
            <a:off x="425731" y="5920387"/>
            <a:ext cx="8590963" cy="677108"/>
          </a:xfrm>
          <a:prstGeom prst="rect">
            <a:avLst/>
          </a:prstGeom>
          <a:noFill/>
        </p:spPr>
        <p:txBody>
          <a:bodyPr wrap="none" lIns="90000" tIns="0" bIns="0" rtlCol="0">
            <a:spAutoFit/>
          </a:bodyPr>
          <a:lstStyle/>
          <a:p>
            <a:r>
              <a:rPr lang="es-MX" sz="1100" b="1" dirty="0"/>
              <a:t>Fuente: </a:t>
            </a:r>
          </a:p>
          <a:p>
            <a:pPr marL="171450" indent="-171450">
              <a:buFontTx/>
              <a:buChar char="-"/>
            </a:pPr>
            <a:r>
              <a:rPr lang="en-US" sz="1100" dirty="0"/>
              <a:t>Leveling Up the Access to Radiation Therapy in Latin America: Economic Analysis of Investment, Equity, and Inclusion Opportunities Up to 2030. </a:t>
            </a:r>
          </a:p>
          <a:p>
            <a:pPr marL="171450" indent="-171450">
              <a:buFontTx/>
              <a:buChar char="-"/>
            </a:pPr>
            <a:r>
              <a:rPr lang="es-PE" sz="1100" dirty="0"/>
              <a:t>INEN 2015 - Registro de Cáncer de Lima Metropolita (TEE=225.8)</a:t>
            </a:r>
          </a:p>
          <a:p>
            <a:r>
              <a:rPr lang="es-PE" sz="1100" dirty="0"/>
              <a:t>-    </a:t>
            </a:r>
            <a:r>
              <a:rPr lang="es-PE" sz="1100" dirty="0" err="1"/>
              <a:t>World</a:t>
            </a:r>
            <a:r>
              <a:rPr lang="es-PE" sz="1100" dirty="0"/>
              <a:t> </a:t>
            </a:r>
            <a:r>
              <a:rPr lang="es-PE" sz="1100" dirty="0" err="1"/>
              <a:t>Health</a:t>
            </a:r>
            <a:r>
              <a:rPr lang="es-PE" sz="1100" dirty="0"/>
              <a:t> </a:t>
            </a:r>
            <a:r>
              <a:rPr lang="es-PE" sz="1100" dirty="0" err="1"/>
              <a:t>Organization</a:t>
            </a:r>
            <a:r>
              <a:rPr lang="es-PE" sz="1100" dirty="0"/>
              <a:t> - </a:t>
            </a:r>
            <a:r>
              <a:rPr lang="es-PE" sz="1100" dirty="0" err="1"/>
              <a:t>Cancer</a:t>
            </a:r>
            <a:r>
              <a:rPr lang="es-PE" sz="1100" dirty="0"/>
              <a:t> </a:t>
            </a:r>
            <a:r>
              <a:rPr lang="es-PE" sz="1100" dirty="0" err="1"/>
              <a:t>today</a:t>
            </a:r>
            <a:r>
              <a:rPr lang="es-PE" sz="1100" dirty="0"/>
              <a:t>.</a:t>
            </a:r>
            <a:endParaRPr lang="es-MX" sz="1100" dirty="0"/>
          </a:p>
        </p:txBody>
      </p:sp>
      <p:graphicFrame>
        <p:nvGraphicFramePr>
          <p:cNvPr id="3" name="Objeto 2">
            <a:extLst>
              <a:ext uri="{FF2B5EF4-FFF2-40B4-BE49-F238E27FC236}">
                <a16:creationId xmlns:a16="http://schemas.microsoft.com/office/drawing/2014/main" id="{BF8D7581-45FB-366E-4F73-4C09A77D5D13}"/>
              </a:ext>
            </a:extLst>
          </p:cNvPr>
          <p:cNvGraphicFramePr>
            <a:graphicFrameLocks noChangeAspect="1"/>
          </p:cNvGraphicFramePr>
          <p:nvPr>
            <p:extLst>
              <p:ext uri="{D42A27DB-BD31-4B8C-83A1-F6EECF244321}">
                <p14:modId xmlns:p14="http://schemas.microsoft.com/office/powerpoint/2010/main" val="2476077662"/>
              </p:ext>
            </p:extLst>
          </p:nvPr>
        </p:nvGraphicFramePr>
        <p:xfrm>
          <a:off x="484957" y="1287861"/>
          <a:ext cx="11222086" cy="4423080"/>
        </p:xfrm>
        <a:graphic>
          <a:graphicData uri="http://schemas.openxmlformats.org/presentationml/2006/ole">
            <mc:AlternateContent xmlns:mc="http://schemas.openxmlformats.org/markup-compatibility/2006">
              <mc:Choice xmlns:v="urn:schemas-microsoft-com:vml" Requires="v">
                <p:oleObj name="Worksheet" r:id="rId4" imgW="12201601" imgH="4810215" progId="Excel.Sheet.12">
                  <p:embed/>
                </p:oleObj>
              </mc:Choice>
              <mc:Fallback>
                <p:oleObj name="Worksheet" r:id="rId4" imgW="12201601" imgH="4810215" progId="Excel.Sheet.12">
                  <p:embed/>
                  <p:pic>
                    <p:nvPicPr>
                      <p:cNvPr id="0" name=""/>
                      <p:cNvPicPr/>
                      <p:nvPr/>
                    </p:nvPicPr>
                    <p:blipFill>
                      <a:blip r:embed="rId5"/>
                      <a:stretch>
                        <a:fillRect/>
                      </a:stretch>
                    </p:blipFill>
                    <p:spPr>
                      <a:xfrm>
                        <a:off x="484957" y="1287861"/>
                        <a:ext cx="11222086" cy="4423080"/>
                      </a:xfrm>
                      <a:prstGeom prst="rect">
                        <a:avLst/>
                      </a:prstGeom>
                    </p:spPr>
                  </p:pic>
                </p:oleObj>
              </mc:Fallback>
            </mc:AlternateContent>
          </a:graphicData>
        </a:graphic>
      </p:graphicFrame>
    </p:spTree>
    <p:extLst>
      <p:ext uri="{BB962C8B-B14F-4D97-AF65-F5344CB8AC3E}">
        <p14:creationId xmlns:p14="http://schemas.microsoft.com/office/powerpoint/2010/main" val="1244914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F8EE1926-4285-ABBE-E099-15371F38D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munochemInstituto Nacional de Enfermedades Neoplásicas">
            <a:extLst>
              <a:ext uri="{FF2B5EF4-FFF2-40B4-BE49-F238E27FC236}">
                <a16:creationId xmlns:a16="http://schemas.microsoft.com/office/drawing/2014/main" id="{2381F64C-8B42-6F3C-3149-3BCDC8158259}"/>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D9AC5C4-A2A5-FF0B-60A7-30F50A06190E}"/>
              </a:ext>
            </a:extLst>
          </p:cNvPr>
          <p:cNvSpPr txBox="1"/>
          <p:nvPr/>
        </p:nvSpPr>
        <p:spPr>
          <a:xfrm>
            <a:off x="414100" y="549197"/>
            <a:ext cx="11213583" cy="738664"/>
          </a:xfrm>
          <a:prstGeom prst="rect">
            <a:avLst/>
          </a:prstGeom>
          <a:noFill/>
        </p:spPr>
        <p:txBody>
          <a:bodyPr wrap="none" rtlCol="0">
            <a:spAutoFit/>
          </a:bodyPr>
          <a:lstStyle/>
          <a:p>
            <a:r>
              <a:rPr lang="es-PE" sz="2400" b="1" dirty="0">
                <a:solidFill>
                  <a:srgbClr val="0070C0"/>
                </a:solidFill>
              </a:rPr>
              <a:t>ESTIMACIÓN DE EQUIPAMIENTO ADICIONALES PARA TRATAMIENTO DE RADIOTERAPIA</a:t>
            </a:r>
            <a:br>
              <a:rPr lang="es-PE" sz="2400" b="1" dirty="0">
                <a:solidFill>
                  <a:srgbClr val="0070C0"/>
                </a:solidFill>
              </a:rPr>
            </a:br>
            <a:r>
              <a:rPr lang="es-PE" b="1" dirty="0">
                <a:solidFill>
                  <a:srgbClr val="0070C0"/>
                </a:solidFill>
              </a:rPr>
              <a:t>Distribución de equipos activos según </a:t>
            </a:r>
            <a:r>
              <a:rPr lang="es-PE" b="1" dirty="0" err="1">
                <a:solidFill>
                  <a:srgbClr val="0070C0"/>
                </a:solidFill>
              </a:rPr>
              <a:t>macroregiones</a:t>
            </a:r>
            <a:r>
              <a:rPr lang="es-PE" b="1" dirty="0">
                <a:solidFill>
                  <a:srgbClr val="0070C0"/>
                </a:solidFill>
              </a:rPr>
              <a:t> MINSA</a:t>
            </a:r>
            <a:endParaRPr lang="es-PE" sz="2000" b="1" dirty="0">
              <a:solidFill>
                <a:srgbClr val="0070C0"/>
              </a:solidFill>
            </a:endParaRPr>
          </a:p>
        </p:txBody>
      </p:sp>
      <p:sp>
        <p:nvSpPr>
          <p:cNvPr id="18" name="Rectángulo: esquinas diagonales cortadas 17">
            <a:extLst>
              <a:ext uri="{FF2B5EF4-FFF2-40B4-BE49-F238E27FC236}">
                <a16:creationId xmlns:a16="http://schemas.microsoft.com/office/drawing/2014/main" id="{3871437B-2DA2-5825-35DC-3D7BCAB6DB50}"/>
              </a:ext>
            </a:extLst>
          </p:cNvPr>
          <p:cNvSpPr/>
          <p:nvPr/>
        </p:nvSpPr>
        <p:spPr>
          <a:xfrm>
            <a:off x="695870" y="4460648"/>
            <a:ext cx="4962525" cy="1341152"/>
          </a:xfrm>
          <a:prstGeom prst="snip2DiagRect">
            <a:avLst>
              <a:gd name="adj1" fmla="val 0"/>
              <a:gd name="adj2" fmla="val 8597"/>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r>
              <a:rPr lang="es-MX" sz="1400" b="1" dirty="0"/>
              <a:t>2023: </a:t>
            </a:r>
            <a:r>
              <a:rPr lang="es-MX" sz="1400" dirty="0"/>
              <a:t>Se requiere de </a:t>
            </a:r>
            <a:r>
              <a:rPr lang="es-MX" sz="1400" b="1" dirty="0"/>
              <a:t>8 equipos adicionales </a:t>
            </a:r>
            <a:r>
              <a:rPr lang="es-MX" sz="1400" dirty="0"/>
              <a:t>más los 30 equipos activos, es decir un total de 38 equipos de AL.</a:t>
            </a:r>
            <a:br>
              <a:rPr lang="es-MX" sz="1400" dirty="0"/>
            </a:br>
            <a:r>
              <a:rPr lang="es-MX" sz="1400" b="1" dirty="0"/>
              <a:t>2030: </a:t>
            </a:r>
            <a:r>
              <a:rPr lang="es-MX" sz="1400" dirty="0"/>
              <a:t>Se requiere de </a:t>
            </a:r>
            <a:r>
              <a:rPr lang="es-MX" sz="1400" b="1" dirty="0"/>
              <a:t>23 equipos adicionales </a:t>
            </a:r>
            <a:r>
              <a:rPr lang="es-MX" sz="1400" dirty="0"/>
              <a:t>más los 24 equipos activos, es decir un total de 47 equipos de AL.</a:t>
            </a:r>
            <a:br>
              <a:rPr lang="es-MX" sz="1400" dirty="0"/>
            </a:br>
            <a:r>
              <a:rPr lang="es-MX" sz="1400" b="1" dirty="0"/>
              <a:t>2035: </a:t>
            </a:r>
            <a:r>
              <a:rPr lang="es-MX" sz="1400" dirty="0"/>
              <a:t>Se requiere de </a:t>
            </a:r>
            <a:r>
              <a:rPr lang="es-MX" sz="1400" b="1" dirty="0"/>
              <a:t>36 equipos adicionales </a:t>
            </a:r>
            <a:r>
              <a:rPr lang="es-MX" sz="1400" dirty="0"/>
              <a:t>más los 17 equipos activos, es decir un total de 53 equipos de AL.</a:t>
            </a:r>
          </a:p>
        </p:txBody>
      </p:sp>
      <p:sp>
        <p:nvSpPr>
          <p:cNvPr id="19" name="Rectángulo: esquinas diagonales cortadas 18">
            <a:extLst>
              <a:ext uri="{FF2B5EF4-FFF2-40B4-BE49-F238E27FC236}">
                <a16:creationId xmlns:a16="http://schemas.microsoft.com/office/drawing/2014/main" id="{CAD733A7-74B9-5A84-313E-237A2201C3F1}"/>
              </a:ext>
            </a:extLst>
          </p:cNvPr>
          <p:cNvSpPr/>
          <p:nvPr/>
        </p:nvSpPr>
        <p:spPr>
          <a:xfrm>
            <a:off x="695869" y="5887646"/>
            <a:ext cx="4962525" cy="761986"/>
          </a:xfrm>
          <a:prstGeom prst="snip2DiagRect">
            <a:avLst>
              <a:gd name="adj1" fmla="val 0"/>
              <a:gd name="adj2" fmla="val 8597"/>
            </a:avLst>
          </a:prstGeom>
          <a:solidFill>
            <a:schemeClr val="accent6"/>
          </a:solidFill>
        </p:spPr>
        <p:style>
          <a:lnRef idx="0">
            <a:schemeClr val="accent1"/>
          </a:lnRef>
          <a:fillRef idx="3">
            <a:schemeClr val="accent1"/>
          </a:fillRef>
          <a:effectRef idx="3">
            <a:schemeClr val="accent1"/>
          </a:effectRef>
          <a:fontRef idx="minor">
            <a:schemeClr val="lt1"/>
          </a:fontRef>
        </p:style>
        <p:txBody>
          <a:bodyPr rtlCol="0" anchor="ctr"/>
          <a:lstStyle/>
          <a:p>
            <a:r>
              <a:rPr lang="es-MX" sz="1400" b="1" dirty="0"/>
              <a:t>2023: </a:t>
            </a:r>
            <a:r>
              <a:rPr lang="es-MX" sz="1400" dirty="0"/>
              <a:t>Se requiere de </a:t>
            </a:r>
            <a:r>
              <a:rPr lang="es-MX" sz="1400" b="1" dirty="0"/>
              <a:t>7 equipos adicionales </a:t>
            </a:r>
            <a:r>
              <a:rPr lang="es-MX" sz="1400" dirty="0"/>
              <a:t>de braquiterapia.</a:t>
            </a:r>
            <a:br>
              <a:rPr lang="es-MX" sz="1400" dirty="0"/>
            </a:br>
            <a:r>
              <a:rPr lang="es-MX" sz="1400" b="1" dirty="0"/>
              <a:t>2030: </a:t>
            </a:r>
            <a:r>
              <a:rPr lang="es-MX" sz="1400" dirty="0"/>
              <a:t>Se requiere de </a:t>
            </a:r>
            <a:r>
              <a:rPr lang="es-MX" sz="1400" b="1" dirty="0"/>
              <a:t>16 equipos adicionales </a:t>
            </a:r>
            <a:r>
              <a:rPr lang="es-MX" sz="1400" dirty="0"/>
              <a:t>de braquiterapia.</a:t>
            </a:r>
          </a:p>
          <a:p>
            <a:r>
              <a:rPr lang="es-MX" sz="1400" b="1" dirty="0"/>
              <a:t>2035: </a:t>
            </a:r>
            <a:r>
              <a:rPr lang="es-MX" sz="1400" dirty="0"/>
              <a:t>Se requiere de </a:t>
            </a:r>
            <a:r>
              <a:rPr lang="es-MX" sz="1400" b="1" dirty="0"/>
              <a:t>23 equipos adicionales </a:t>
            </a:r>
            <a:r>
              <a:rPr lang="es-MX" sz="1400" dirty="0"/>
              <a:t>de braquiterapia.</a:t>
            </a:r>
          </a:p>
        </p:txBody>
      </p:sp>
      <p:sp>
        <p:nvSpPr>
          <p:cNvPr id="20" name="CuadroTexto 19">
            <a:extLst>
              <a:ext uri="{FF2B5EF4-FFF2-40B4-BE49-F238E27FC236}">
                <a16:creationId xmlns:a16="http://schemas.microsoft.com/office/drawing/2014/main" id="{AD1E53FC-07E4-8891-90CB-32A64C37E0CC}"/>
              </a:ext>
            </a:extLst>
          </p:cNvPr>
          <p:cNvSpPr txBox="1"/>
          <p:nvPr/>
        </p:nvSpPr>
        <p:spPr>
          <a:xfrm>
            <a:off x="6152297" y="4756805"/>
            <a:ext cx="5155214" cy="2092881"/>
          </a:xfrm>
          <a:prstGeom prst="rect">
            <a:avLst/>
          </a:prstGeom>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pPr algn="l"/>
            <a:r>
              <a:rPr lang="es-MX" sz="1300" dirty="0"/>
              <a:t>En el 2023 se observa que el 53% de los equipos de radioterapia externa se encuentra en Lima Metropolitana y Callao para el 33% de la población y en las regiones el 47% de los equipos para el 64% de la población. Esta desproporción se mantiene en los equipos de braquiterapia.</a:t>
            </a:r>
            <a:br>
              <a:rPr lang="es-MX" sz="1300" dirty="0"/>
            </a:br>
            <a:br>
              <a:rPr lang="es-MX" sz="1300" dirty="0"/>
            </a:br>
            <a:r>
              <a:rPr lang="es-MX" sz="1300" dirty="0"/>
              <a:t>El 57% de los equipos de radioterapia externa son del privado, este porcentaje de equipos no es acorte al porcentaje de la población con seguro privado (3.8%), </a:t>
            </a:r>
            <a:r>
              <a:rPr lang="es-MX" sz="1300" b="1" dirty="0"/>
              <a:t>esto indica que el sector privado atiende cierta porción de la población de los otros sistemas de salud.</a:t>
            </a:r>
          </a:p>
        </p:txBody>
      </p:sp>
      <p:pic>
        <p:nvPicPr>
          <p:cNvPr id="2" name="Imagen 1">
            <a:extLst>
              <a:ext uri="{FF2B5EF4-FFF2-40B4-BE49-F238E27FC236}">
                <a16:creationId xmlns:a16="http://schemas.microsoft.com/office/drawing/2014/main" id="{C1A0E327-692F-E84D-6C1F-470C627ADBBE}"/>
              </a:ext>
            </a:extLst>
          </p:cNvPr>
          <p:cNvPicPr>
            <a:picLocks noChangeAspect="1"/>
          </p:cNvPicPr>
          <p:nvPr/>
        </p:nvPicPr>
        <p:blipFill>
          <a:blip r:embed="rId5"/>
          <a:stretch>
            <a:fillRect/>
          </a:stretch>
        </p:blipFill>
        <p:spPr>
          <a:xfrm>
            <a:off x="695869" y="1418981"/>
            <a:ext cx="4962525" cy="2955821"/>
          </a:xfrm>
          <a:prstGeom prst="rect">
            <a:avLst/>
          </a:prstGeom>
          <a:noFill/>
          <a:ln>
            <a:noFill/>
          </a:ln>
        </p:spPr>
      </p:pic>
      <p:graphicFrame>
        <p:nvGraphicFramePr>
          <p:cNvPr id="8" name="Objeto 7">
            <a:extLst>
              <a:ext uri="{FF2B5EF4-FFF2-40B4-BE49-F238E27FC236}">
                <a16:creationId xmlns:a16="http://schemas.microsoft.com/office/drawing/2014/main" id="{2596928E-4F20-ABED-873F-201076E4D573}"/>
              </a:ext>
            </a:extLst>
          </p:cNvPr>
          <p:cNvGraphicFramePr>
            <a:graphicFrameLocks noChangeAspect="1"/>
          </p:cNvGraphicFramePr>
          <p:nvPr>
            <p:extLst>
              <p:ext uri="{D42A27DB-BD31-4B8C-83A1-F6EECF244321}">
                <p14:modId xmlns:p14="http://schemas.microsoft.com/office/powerpoint/2010/main" val="131994891"/>
              </p:ext>
            </p:extLst>
          </p:nvPr>
        </p:nvGraphicFramePr>
        <p:xfrm>
          <a:off x="6152297" y="1405399"/>
          <a:ext cx="5241470" cy="3233868"/>
        </p:xfrm>
        <a:graphic>
          <a:graphicData uri="http://schemas.openxmlformats.org/presentationml/2006/ole">
            <mc:AlternateContent xmlns:mc="http://schemas.openxmlformats.org/markup-compatibility/2006">
              <mc:Choice xmlns:v="urn:schemas-microsoft-com:vml" Requires="v">
                <p:oleObj name="Worksheet" r:id="rId6" imgW="4600456" imgH="2838308" progId="Excel.Sheet.12">
                  <p:embed/>
                </p:oleObj>
              </mc:Choice>
              <mc:Fallback>
                <p:oleObj name="Worksheet" r:id="rId6" imgW="4600456" imgH="2838308" progId="Excel.Sheet.12">
                  <p:embed/>
                  <p:pic>
                    <p:nvPicPr>
                      <p:cNvPr id="0" name=""/>
                      <p:cNvPicPr/>
                      <p:nvPr/>
                    </p:nvPicPr>
                    <p:blipFill>
                      <a:blip r:embed="rId7"/>
                      <a:stretch>
                        <a:fillRect/>
                      </a:stretch>
                    </p:blipFill>
                    <p:spPr>
                      <a:xfrm>
                        <a:off x="6152297" y="1405399"/>
                        <a:ext cx="5241470" cy="3233868"/>
                      </a:xfrm>
                      <a:prstGeom prst="rect">
                        <a:avLst/>
                      </a:prstGeom>
                    </p:spPr>
                  </p:pic>
                </p:oleObj>
              </mc:Fallback>
            </mc:AlternateContent>
          </a:graphicData>
        </a:graphic>
      </p:graphicFrame>
    </p:spTree>
    <p:extLst>
      <p:ext uri="{BB962C8B-B14F-4D97-AF65-F5344CB8AC3E}">
        <p14:creationId xmlns:p14="http://schemas.microsoft.com/office/powerpoint/2010/main" val="730065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áfico 1">
            <a:extLst>
              <a:ext uri="{FF2B5EF4-FFF2-40B4-BE49-F238E27FC236}">
                <a16:creationId xmlns:a16="http://schemas.microsoft.com/office/drawing/2014/main" id="{00000000-0008-0000-0200-000003000000}"/>
              </a:ext>
            </a:extLst>
          </p:cNvPr>
          <p:cNvGraphicFramePr>
            <a:graphicFrameLocks/>
          </p:cNvGraphicFramePr>
          <p:nvPr>
            <p:extLst>
              <p:ext uri="{D42A27DB-BD31-4B8C-83A1-F6EECF244321}">
                <p14:modId xmlns:p14="http://schemas.microsoft.com/office/powerpoint/2010/main" val="2609519951"/>
              </p:ext>
            </p:extLst>
          </p:nvPr>
        </p:nvGraphicFramePr>
        <p:xfrm>
          <a:off x="1204024" y="1023070"/>
          <a:ext cx="9783950" cy="3573448"/>
        </p:xfrm>
        <a:graphic>
          <a:graphicData uri="http://schemas.openxmlformats.org/drawingml/2006/chart">
            <c:chart xmlns:c="http://schemas.openxmlformats.org/drawingml/2006/chart" xmlns:r="http://schemas.openxmlformats.org/officeDocument/2006/relationships" r:id="rId2"/>
          </a:graphicData>
        </a:graphic>
      </p:graphicFrame>
      <p:sp>
        <p:nvSpPr>
          <p:cNvPr id="3" name="CuadroTexto 2">
            <a:extLst>
              <a:ext uri="{FF2B5EF4-FFF2-40B4-BE49-F238E27FC236}">
                <a16:creationId xmlns:a16="http://schemas.microsoft.com/office/drawing/2014/main" id="{7C9321DC-979E-77AD-56CC-0F333D72796C}"/>
              </a:ext>
            </a:extLst>
          </p:cNvPr>
          <p:cNvSpPr txBox="1"/>
          <p:nvPr/>
        </p:nvSpPr>
        <p:spPr>
          <a:xfrm>
            <a:off x="849098" y="4622208"/>
            <a:ext cx="10493799" cy="2100575"/>
          </a:xfrm>
          <a:prstGeom prst="rect">
            <a:avLst/>
          </a:prstGeom>
          <a:noFill/>
        </p:spPr>
        <p:txBody>
          <a:bodyPr wrap="square" rtlCol="0">
            <a:spAutoFit/>
          </a:bodyPr>
          <a:lstStyle/>
          <a:p>
            <a:r>
              <a:rPr lang="es-MX" sz="1450" dirty="0">
                <a:latin typeface="Arial" panose="020B0604020202020204" pitchFamily="34" charset="0"/>
                <a:cs typeface="Arial" panose="020B0604020202020204" pitchFamily="34" charset="0"/>
              </a:rPr>
              <a:t>La cantidad de equipos de AL se calcula multiplicando los casos nuevos por 20 (aplicaciones) y dividiendo por 14 400 (multiplicación de 240 días de trabajo y 60 aplicaciones por día que realiza un equipo de AL); la línea de color gris representa la cantidad de equipos necesarios según las proyecciones de casos nuevos, la línea de color naranja  representa la cantidad de equipos necesarios según la </a:t>
            </a:r>
            <a:r>
              <a:rPr lang="es-MX" sz="1450" dirty="0" err="1">
                <a:latin typeface="Arial" panose="020B0604020202020204" pitchFamily="34" charset="0"/>
                <a:cs typeface="Arial" panose="020B0604020202020204" pitchFamily="34" charset="0"/>
              </a:rPr>
              <a:t>AsIR</a:t>
            </a:r>
            <a:r>
              <a:rPr lang="es-MX" sz="1450" dirty="0">
                <a:latin typeface="Arial" panose="020B0604020202020204" pitchFamily="34" charset="0"/>
                <a:cs typeface="Arial" panose="020B0604020202020204" pitchFamily="34" charset="0"/>
              </a:rPr>
              <a:t> del 2020 y la línea de color azul indica la cantidad de equipos activos.</a:t>
            </a:r>
          </a:p>
          <a:p>
            <a:br>
              <a:rPr lang="es-MX" sz="1450" dirty="0">
                <a:latin typeface="Arial" panose="020B0604020202020204" pitchFamily="34" charset="0"/>
                <a:cs typeface="Arial" panose="020B0604020202020204" pitchFamily="34" charset="0"/>
              </a:rPr>
            </a:br>
            <a:r>
              <a:rPr lang="es-MX" sz="1450" dirty="0">
                <a:latin typeface="Arial" panose="020B0604020202020204" pitchFamily="34" charset="0"/>
                <a:cs typeface="Arial" panose="020B0604020202020204" pitchFamily="34" charset="0"/>
              </a:rPr>
              <a:t>La línea naranja es creciente aun teniendo un </a:t>
            </a:r>
            <a:r>
              <a:rPr lang="es-MX" sz="1450" dirty="0" err="1">
                <a:latin typeface="Arial" panose="020B0604020202020204" pitchFamily="34" charset="0"/>
                <a:cs typeface="Arial" panose="020B0604020202020204" pitchFamily="34" charset="0"/>
              </a:rPr>
              <a:t>AsIR</a:t>
            </a:r>
            <a:r>
              <a:rPr lang="es-MX" sz="1450" dirty="0">
                <a:latin typeface="Arial" panose="020B0604020202020204" pitchFamily="34" charset="0"/>
                <a:cs typeface="Arial" panose="020B0604020202020204" pitchFamily="34" charset="0"/>
              </a:rPr>
              <a:t> constante y esto se debe al aumento poblacional. En contraste, la línea gris muestra una tendencia creciente más empinada y se debe principalmente por el aumento de la incidencia y la población. Al principio, esta línea gris se sitúa por debajo de la naranja, pero para el año 2035 ambas coinciden y en </a:t>
            </a:r>
            <a:r>
              <a:rPr lang="es-MX" sz="1450" b="1" dirty="0">
                <a:latin typeface="Arial" panose="020B0604020202020204" pitchFamily="34" charset="0"/>
                <a:cs typeface="Arial" panose="020B0604020202020204" pitchFamily="34" charset="0"/>
              </a:rPr>
              <a:t>años posteriores la supera.</a:t>
            </a:r>
            <a:endParaRPr lang="es-PE" sz="1450" b="1" dirty="0">
              <a:latin typeface="Arial" panose="020B0604020202020204" pitchFamily="34" charset="0"/>
              <a:cs typeface="Arial" panose="020B0604020202020204" pitchFamily="34" charset="0"/>
            </a:endParaRPr>
          </a:p>
        </p:txBody>
      </p:sp>
      <p:pic>
        <p:nvPicPr>
          <p:cNvPr id="4"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7FD212E9-429B-7344-D372-2E4240D723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munochemInstituto Nacional de Enfermedades Neoplásicas">
            <a:extLst>
              <a:ext uri="{FF2B5EF4-FFF2-40B4-BE49-F238E27FC236}">
                <a16:creationId xmlns:a16="http://schemas.microsoft.com/office/drawing/2014/main" id="{D124DFD0-0046-584D-CFC9-471F13F60E9B}"/>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5912386B-ADEB-C4F3-2E4F-993782932375}"/>
              </a:ext>
            </a:extLst>
          </p:cNvPr>
          <p:cNvSpPr txBox="1"/>
          <p:nvPr/>
        </p:nvSpPr>
        <p:spPr>
          <a:xfrm>
            <a:off x="2016634" y="240024"/>
            <a:ext cx="8158729" cy="830997"/>
          </a:xfrm>
          <a:prstGeom prst="rect">
            <a:avLst/>
          </a:prstGeom>
          <a:noFill/>
        </p:spPr>
        <p:txBody>
          <a:bodyPr wrap="square" rtlCol="0">
            <a:spAutoFit/>
          </a:bodyPr>
          <a:lstStyle/>
          <a:p>
            <a:pPr algn="ctr"/>
            <a:r>
              <a:rPr lang="es-PE" sz="2400" b="1" dirty="0">
                <a:solidFill>
                  <a:srgbClr val="0070C0"/>
                </a:solidFill>
              </a:rPr>
              <a:t>PCANTIDAD DE EQUIPOS DE RT EXTERNA (AL) PARA ATENDER LA DEMANDA SEGÚN CASOS NUEVOS Y </a:t>
            </a:r>
            <a:r>
              <a:rPr lang="es-PE" sz="2400" b="1" dirty="0" err="1">
                <a:solidFill>
                  <a:srgbClr val="0070C0"/>
                </a:solidFill>
              </a:rPr>
              <a:t>AsIR</a:t>
            </a:r>
            <a:endParaRPr lang="es-PE" sz="2000" b="1" dirty="0">
              <a:solidFill>
                <a:srgbClr val="0070C0"/>
              </a:solidFill>
            </a:endParaRPr>
          </a:p>
        </p:txBody>
      </p:sp>
    </p:spTree>
    <p:extLst>
      <p:ext uri="{BB962C8B-B14F-4D97-AF65-F5344CB8AC3E}">
        <p14:creationId xmlns:p14="http://schemas.microsoft.com/office/powerpoint/2010/main" val="2787035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F8EE1926-4285-ABBE-E099-15371F38D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munochemInstituto Nacional de Enfermedades Neoplásicas">
            <a:extLst>
              <a:ext uri="{FF2B5EF4-FFF2-40B4-BE49-F238E27FC236}">
                <a16:creationId xmlns:a16="http://schemas.microsoft.com/office/drawing/2014/main" id="{2381F64C-8B42-6F3C-3149-3BCDC8158259}"/>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0E421322-282C-2237-B26E-AB500691D390}"/>
              </a:ext>
            </a:extLst>
          </p:cNvPr>
          <p:cNvSpPr txBox="1"/>
          <p:nvPr/>
        </p:nvSpPr>
        <p:spPr>
          <a:xfrm>
            <a:off x="414100" y="549197"/>
            <a:ext cx="10156050" cy="738664"/>
          </a:xfrm>
          <a:prstGeom prst="rect">
            <a:avLst/>
          </a:prstGeom>
          <a:noFill/>
        </p:spPr>
        <p:txBody>
          <a:bodyPr wrap="none" rtlCol="0">
            <a:spAutoFit/>
          </a:bodyPr>
          <a:lstStyle/>
          <a:p>
            <a:r>
              <a:rPr lang="es-PE" sz="2400" b="1" dirty="0">
                <a:solidFill>
                  <a:srgbClr val="0070C0"/>
                </a:solidFill>
              </a:rPr>
              <a:t>ESTIMACIÓN DE DEMANA DE RADIOTERAPIA POR REGIÓN (2023, 2030 y 2035)</a:t>
            </a:r>
            <a:br>
              <a:rPr lang="es-PE" sz="2400" b="1" dirty="0">
                <a:solidFill>
                  <a:srgbClr val="0070C0"/>
                </a:solidFill>
              </a:rPr>
            </a:br>
            <a:r>
              <a:rPr lang="es-PE" b="1" dirty="0">
                <a:solidFill>
                  <a:srgbClr val="0070C0"/>
                </a:solidFill>
              </a:rPr>
              <a:t>Población, población oncológica y Aplicaciones (RE y RQ)</a:t>
            </a:r>
            <a:endParaRPr lang="es-PE" sz="2000" b="1" dirty="0">
              <a:solidFill>
                <a:srgbClr val="0070C0"/>
              </a:solidFill>
            </a:endParaRPr>
          </a:p>
        </p:txBody>
      </p:sp>
      <p:sp>
        <p:nvSpPr>
          <p:cNvPr id="9" name="CuadroTexto 8">
            <a:extLst>
              <a:ext uri="{FF2B5EF4-FFF2-40B4-BE49-F238E27FC236}">
                <a16:creationId xmlns:a16="http://schemas.microsoft.com/office/drawing/2014/main" id="{8696A230-B8A7-7E48-F908-390161420502}"/>
              </a:ext>
            </a:extLst>
          </p:cNvPr>
          <p:cNvSpPr txBox="1"/>
          <p:nvPr/>
        </p:nvSpPr>
        <p:spPr>
          <a:xfrm>
            <a:off x="417805" y="6258509"/>
            <a:ext cx="8590963" cy="507831"/>
          </a:xfrm>
          <a:prstGeom prst="rect">
            <a:avLst/>
          </a:prstGeom>
          <a:noFill/>
        </p:spPr>
        <p:txBody>
          <a:bodyPr wrap="none" lIns="90000" tIns="0" bIns="0" rtlCol="0">
            <a:spAutoFit/>
          </a:bodyPr>
          <a:lstStyle/>
          <a:p>
            <a:r>
              <a:rPr lang="es-MX" sz="1100" b="1" dirty="0"/>
              <a:t>Fuente: </a:t>
            </a:r>
          </a:p>
          <a:p>
            <a:pPr marL="171450" indent="-171450">
              <a:buFontTx/>
              <a:buChar char="-"/>
            </a:pPr>
            <a:r>
              <a:rPr lang="en-US" sz="1100" dirty="0"/>
              <a:t>Leveling Up the Access to Radiation Therapy in Latin America: Economic Analysis of Investment, Equity, and Inclusion Opportunities Up to 2030. </a:t>
            </a:r>
          </a:p>
          <a:p>
            <a:pPr marL="171450" indent="-171450">
              <a:buFontTx/>
              <a:buChar char="-"/>
            </a:pPr>
            <a:r>
              <a:rPr lang="es-PE" sz="1100" dirty="0"/>
              <a:t>https://statisticstimes.com/demographics/country/peru-population.php</a:t>
            </a:r>
          </a:p>
        </p:txBody>
      </p:sp>
      <p:graphicFrame>
        <p:nvGraphicFramePr>
          <p:cNvPr id="12" name="Objeto 11">
            <a:extLst>
              <a:ext uri="{FF2B5EF4-FFF2-40B4-BE49-F238E27FC236}">
                <a16:creationId xmlns:a16="http://schemas.microsoft.com/office/drawing/2014/main" id="{E07C7C7C-8081-ACDC-E260-458B20BE7586}"/>
              </a:ext>
            </a:extLst>
          </p:cNvPr>
          <p:cNvGraphicFramePr>
            <a:graphicFrameLocks noChangeAspect="1"/>
          </p:cNvGraphicFramePr>
          <p:nvPr>
            <p:extLst>
              <p:ext uri="{D42A27DB-BD31-4B8C-83A1-F6EECF244321}">
                <p14:modId xmlns:p14="http://schemas.microsoft.com/office/powerpoint/2010/main" val="3828447638"/>
              </p:ext>
            </p:extLst>
          </p:nvPr>
        </p:nvGraphicFramePr>
        <p:xfrm>
          <a:off x="1522507" y="1248862"/>
          <a:ext cx="9146986" cy="5019586"/>
        </p:xfrm>
        <a:graphic>
          <a:graphicData uri="http://schemas.openxmlformats.org/presentationml/2006/ole">
            <mc:AlternateContent xmlns:mc="http://schemas.openxmlformats.org/markup-compatibility/2006">
              <mc:Choice xmlns:v="urn:schemas-microsoft-com:vml" Requires="v">
                <p:oleObj name="Worksheet" r:id="rId5" imgW="10448798" imgH="5733960" progId="Excel.Sheet.12">
                  <p:embed/>
                </p:oleObj>
              </mc:Choice>
              <mc:Fallback>
                <p:oleObj name="Worksheet" r:id="rId5" imgW="10448798" imgH="5733960" progId="Excel.Sheet.12">
                  <p:embed/>
                  <p:pic>
                    <p:nvPicPr>
                      <p:cNvPr id="0" name=""/>
                      <p:cNvPicPr/>
                      <p:nvPr/>
                    </p:nvPicPr>
                    <p:blipFill>
                      <a:blip r:embed="rId6"/>
                      <a:stretch>
                        <a:fillRect/>
                      </a:stretch>
                    </p:blipFill>
                    <p:spPr>
                      <a:xfrm>
                        <a:off x="1522507" y="1248862"/>
                        <a:ext cx="9146986" cy="5019586"/>
                      </a:xfrm>
                      <a:prstGeom prst="rect">
                        <a:avLst/>
                      </a:prstGeom>
                    </p:spPr>
                  </p:pic>
                </p:oleObj>
              </mc:Fallback>
            </mc:AlternateContent>
          </a:graphicData>
        </a:graphic>
      </p:graphicFrame>
    </p:spTree>
    <p:extLst>
      <p:ext uri="{BB962C8B-B14F-4D97-AF65-F5344CB8AC3E}">
        <p14:creationId xmlns:p14="http://schemas.microsoft.com/office/powerpoint/2010/main" val="2219932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7983153-DD91-1282-3EF1-7DBDC7104E17}"/>
              </a:ext>
            </a:extLst>
          </p:cNvPr>
          <p:cNvPicPr>
            <a:picLocks noChangeAspect="1"/>
          </p:cNvPicPr>
          <p:nvPr/>
        </p:nvPicPr>
        <p:blipFill>
          <a:blip r:embed="rId2"/>
          <a:stretch>
            <a:fillRect/>
          </a:stretch>
        </p:blipFill>
        <p:spPr>
          <a:xfrm>
            <a:off x="247543" y="1371601"/>
            <a:ext cx="11696914" cy="4632244"/>
          </a:xfrm>
          <a:prstGeom prst="rect">
            <a:avLst/>
          </a:prstGeom>
        </p:spPr>
      </p:pic>
      <p:pic>
        <p:nvPicPr>
          <p:cNvPr id="4"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F8EE1926-4285-ABBE-E099-15371F38D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munochemInstituto Nacional de Enfermedades Neoplásicas">
            <a:extLst>
              <a:ext uri="{FF2B5EF4-FFF2-40B4-BE49-F238E27FC236}">
                <a16:creationId xmlns:a16="http://schemas.microsoft.com/office/drawing/2014/main" id="{2381F64C-8B42-6F3C-3149-3BCDC8158259}"/>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C1DC730B-BCEA-39BB-3842-29B0C765A366}"/>
              </a:ext>
            </a:extLst>
          </p:cNvPr>
          <p:cNvSpPr txBox="1"/>
          <p:nvPr/>
        </p:nvSpPr>
        <p:spPr>
          <a:xfrm>
            <a:off x="414100" y="6296681"/>
            <a:ext cx="8590963" cy="507831"/>
          </a:xfrm>
          <a:prstGeom prst="rect">
            <a:avLst/>
          </a:prstGeom>
          <a:noFill/>
        </p:spPr>
        <p:txBody>
          <a:bodyPr wrap="none" lIns="90000" tIns="0" bIns="0" rtlCol="0">
            <a:spAutoFit/>
          </a:bodyPr>
          <a:lstStyle/>
          <a:p>
            <a:r>
              <a:rPr lang="es-MX" sz="1100" b="1" dirty="0"/>
              <a:t>Fuente: </a:t>
            </a:r>
          </a:p>
          <a:p>
            <a:pPr marL="171450" indent="-171450">
              <a:buFontTx/>
              <a:buChar char="-"/>
            </a:pPr>
            <a:r>
              <a:rPr lang="en-US" sz="1100" dirty="0"/>
              <a:t>Leveling Up the Access to Radiation Therapy in Latin America: Economic Analysis of Investment, Equity, and Inclusion Opportunities Up to 2030. </a:t>
            </a:r>
          </a:p>
          <a:p>
            <a:pPr marL="171450" indent="-171450">
              <a:buFontTx/>
              <a:buChar char="-"/>
            </a:pPr>
            <a:r>
              <a:rPr lang="en-US" sz="1100" dirty="0" err="1"/>
              <a:t>Departamento</a:t>
            </a:r>
            <a:r>
              <a:rPr lang="en-US" sz="1100" dirty="0"/>
              <a:t> de </a:t>
            </a:r>
            <a:r>
              <a:rPr lang="en-US" sz="1100" dirty="0" err="1"/>
              <a:t>Normatividad</a:t>
            </a:r>
            <a:r>
              <a:rPr lang="en-US" sz="1100" dirty="0"/>
              <a:t>, Calidad y Control Nacional de </a:t>
            </a:r>
            <a:r>
              <a:rPr lang="en-US" sz="1100" dirty="0" err="1"/>
              <a:t>Servicios</a:t>
            </a:r>
            <a:r>
              <a:rPr lang="en-US" sz="1100" dirty="0"/>
              <a:t> </a:t>
            </a:r>
            <a:r>
              <a:rPr lang="en-US" sz="1100" dirty="0" err="1"/>
              <a:t>Oncologicos</a:t>
            </a:r>
            <a:r>
              <a:rPr lang="en-US" sz="1100" dirty="0"/>
              <a:t> - DICON</a:t>
            </a:r>
          </a:p>
        </p:txBody>
      </p:sp>
      <p:sp>
        <p:nvSpPr>
          <p:cNvPr id="9" name="CuadroTexto 8">
            <a:extLst>
              <a:ext uri="{FF2B5EF4-FFF2-40B4-BE49-F238E27FC236}">
                <a16:creationId xmlns:a16="http://schemas.microsoft.com/office/drawing/2014/main" id="{180FFC28-88C6-B198-E95A-77ECF41C2DB5}"/>
              </a:ext>
            </a:extLst>
          </p:cNvPr>
          <p:cNvSpPr txBox="1"/>
          <p:nvPr/>
        </p:nvSpPr>
        <p:spPr>
          <a:xfrm>
            <a:off x="414100" y="549197"/>
            <a:ext cx="10627718" cy="738664"/>
          </a:xfrm>
          <a:prstGeom prst="rect">
            <a:avLst/>
          </a:prstGeom>
          <a:noFill/>
        </p:spPr>
        <p:txBody>
          <a:bodyPr wrap="none" rtlCol="0">
            <a:spAutoFit/>
          </a:bodyPr>
          <a:lstStyle/>
          <a:p>
            <a:r>
              <a:rPr lang="es-PE" sz="2400" b="1" dirty="0">
                <a:solidFill>
                  <a:srgbClr val="0070C0"/>
                </a:solidFill>
              </a:rPr>
              <a:t>IPRESS ONCOLÓGICAS QUE CUENTAN CON ATENCIÓN DE RADIOTERAPIA EXTERNA</a:t>
            </a:r>
            <a:br>
              <a:rPr lang="es-PE" sz="2400" b="1" dirty="0">
                <a:solidFill>
                  <a:srgbClr val="0070C0"/>
                </a:solidFill>
              </a:rPr>
            </a:br>
            <a:r>
              <a:rPr lang="es-PE" b="1" dirty="0">
                <a:solidFill>
                  <a:srgbClr val="0070C0"/>
                </a:solidFill>
              </a:rPr>
              <a:t>Aplicaciones que requiere RE, sistema de salud y equipos activos (2023, 2030 y 2035)</a:t>
            </a:r>
            <a:endParaRPr lang="es-PE" sz="2000" b="1" dirty="0">
              <a:solidFill>
                <a:srgbClr val="0070C0"/>
              </a:solidFill>
            </a:endParaRPr>
          </a:p>
        </p:txBody>
      </p:sp>
      <p:sp>
        <p:nvSpPr>
          <p:cNvPr id="2" name="CuadroTexto 1">
            <a:extLst>
              <a:ext uri="{FF2B5EF4-FFF2-40B4-BE49-F238E27FC236}">
                <a16:creationId xmlns:a16="http://schemas.microsoft.com/office/drawing/2014/main" id="{A8EB2173-03D8-8114-2D6A-8C855B6E859B}"/>
              </a:ext>
            </a:extLst>
          </p:cNvPr>
          <p:cNvSpPr txBox="1"/>
          <p:nvPr/>
        </p:nvSpPr>
        <p:spPr>
          <a:xfrm>
            <a:off x="3260352" y="5026215"/>
            <a:ext cx="940323" cy="923330"/>
          </a:xfrm>
          <a:prstGeom prst="rect">
            <a:avLst/>
          </a:prstGeom>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pPr algn="l"/>
            <a:r>
              <a:rPr lang="es-MX" sz="900" b="1" dirty="0"/>
              <a:t>MINSA (5): </a:t>
            </a:r>
          </a:p>
          <a:p>
            <a:pPr algn="l"/>
            <a:r>
              <a:rPr lang="es-MX" sz="900" dirty="0"/>
              <a:t>10 Equipos</a:t>
            </a:r>
          </a:p>
          <a:p>
            <a:pPr algn="l"/>
            <a:r>
              <a:rPr lang="es-MX" sz="900" b="1" dirty="0"/>
              <a:t>ESSALUD (2): </a:t>
            </a:r>
            <a:br>
              <a:rPr lang="es-MX" sz="900" b="1" dirty="0"/>
            </a:br>
            <a:r>
              <a:rPr lang="es-MX" sz="900" dirty="0"/>
              <a:t>3 Equipos</a:t>
            </a:r>
            <a:br>
              <a:rPr lang="es-MX" sz="900" b="1" dirty="0"/>
            </a:br>
            <a:r>
              <a:rPr lang="es-MX" sz="900" b="1" dirty="0"/>
              <a:t>PRIVADO (14): </a:t>
            </a:r>
            <a:br>
              <a:rPr lang="es-MX" sz="900" b="1" dirty="0"/>
            </a:br>
            <a:r>
              <a:rPr lang="es-MX" sz="900" dirty="0"/>
              <a:t>17 Equipos</a:t>
            </a:r>
          </a:p>
        </p:txBody>
      </p:sp>
      <p:sp>
        <p:nvSpPr>
          <p:cNvPr id="3" name="CuadroTexto 2">
            <a:extLst>
              <a:ext uri="{FF2B5EF4-FFF2-40B4-BE49-F238E27FC236}">
                <a16:creationId xmlns:a16="http://schemas.microsoft.com/office/drawing/2014/main" id="{8E5355CF-8BF9-5BDF-DBDC-485CA8975D1C}"/>
              </a:ext>
            </a:extLst>
          </p:cNvPr>
          <p:cNvSpPr txBox="1"/>
          <p:nvPr/>
        </p:nvSpPr>
        <p:spPr>
          <a:xfrm>
            <a:off x="7215396" y="5041897"/>
            <a:ext cx="940323" cy="923330"/>
          </a:xfrm>
          <a:prstGeom prst="rect">
            <a:avLst/>
          </a:prstGeom>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pPr algn="l"/>
            <a:r>
              <a:rPr lang="es-MX" sz="900" b="1" dirty="0"/>
              <a:t>MINSA (3): </a:t>
            </a:r>
          </a:p>
          <a:p>
            <a:pPr algn="l"/>
            <a:r>
              <a:rPr lang="es-MX" sz="900" dirty="0"/>
              <a:t>5 Equipos</a:t>
            </a:r>
          </a:p>
          <a:p>
            <a:pPr algn="l"/>
            <a:r>
              <a:rPr lang="es-MX" sz="900" b="1" dirty="0"/>
              <a:t>ESSALUD (0): </a:t>
            </a:r>
            <a:br>
              <a:rPr lang="es-MX" sz="900" b="1" dirty="0"/>
            </a:br>
            <a:r>
              <a:rPr lang="es-MX" sz="900" b="1" dirty="0">
                <a:solidFill>
                  <a:srgbClr val="FF0000"/>
                </a:solidFill>
              </a:rPr>
              <a:t>0</a:t>
            </a:r>
            <a:r>
              <a:rPr lang="es-MX" sz="900" dirty="0">
                <a:solidFill>
                  <a:srgbClr val="FF0000"/>
                </a:solidFill>
              </a:rPr>
              <a:t> Equipos</a:t>
            </a:r>
            <a:br>
              <a:rPr lang="es-MX" sz="900" b="1" dirty="0"/>
            </a:br>
            <a:r>
              <a:rPr lang="es-MX" sz="900" b="1" dirty="0"/>
              <a:t>PRIVADO (-): </a:t>
            </a:r>
            <a:br>
              <a:rPr lang="es-MX" sz="900" b="1" dirty="0"/>
            </a:br>
            <a:r>
              <a:rPr lang="es-MX" sz="900" dirty="0"/>
              <a:t>19 Equipos</a:t>
            </a:r>
          </a:p>
        </p:txBody>
      </p:sp>
      <p:sp>
        <p:nvSpPr>
          <p:cNvPr id="12" name="CuadroTexto 11">
            <a:extLst>
              <a:ext uri="{FF2B5EF4-FFF2-40B4-BE49-F238E27FC236}">
                <a16:creationId xmlns:a16="http://schemas.microsoft.com/office/drawing/2014/main" id="{47BCDD92-158C-BC77-EEF6-A8FE56AC6955}"/>
              </a:ext>
            </a:extLst>
          </p:cNvPr>
          <p:cNvSpPr txBox="1"/>
          <p:nvPr/>
        </p:nvSpPr>
        <p:spPr>
          <a:xfrm>
            <a:off x="11213668" y="5041897"/>
            <a:ext cx="940323" cy="923330"/>
          </a:xfrm>
          <a:prstGeom prst="rect">
            <a:avLst/>
          </a:prstGeom>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pPr algn="l"/>
            <a:r>
              <a:rPr lang="es-MX" sz="900" b="1" dirty="0"/>
              <a:t>MINSA (1): </a:t>
            </a:r>
          </a:p>
          <a:p>
            <a:pPr algn="l"/>
            <a:r>
              <a:rPr lang="es-MX" sz="900" dirty="0"/>
              <a:t>1 Equipos</a:t>
            </a:r>
          </a:p>
          <a:p>
            <a:pPr algn="l"/>
            <a:r>
              <a:rPr lang="es-MX" sz="900" b="1" dirty="0"/>
              <a:t>ESSALUD (0): </a:t>
            </a:r>
            <a:br>
              <a:rPr lang="es-MX" sz="900" b="1" dirty="0"/>
            </a:br>
            <a:r>
              <a:rPr lang="es-MX" sz="900" b="1" dirty="0">
                <a:solidFill>
                  <a:srgbClr val="FF0000"/>
                </a:solidFill>
              </a:rPr>
              <a:t>0</a:t>
            </a:r>
            <a:r>
              <a:rPr lang="es-MX" sz="900" dirty="0">
                <a:solidFill>
                  <a:srgbClr val="FF0000"/>
                </a:solidFill>
              </a:rPr>
              <a:t> Equipos</a:t>
            </a:r>
            <a:br>
              <a:rPr lang="es-MX" sz="900" b="1" dirty="0"/>
            </a:br>
            <a:r>
              <a:rPr lang="es-MX" sz="900" b="1" dirty="0"/>
              <a:t>PRIVADO (-): </a:t>
            </a:r>
            <a:br>
              <a:rPr lang="es-MX" sz="900" b="1" dirty="0"/>
            </a:br>
            <a:r>
              <a:rPr lang="es-MX" sz="900" dirty="0"/>
              <a:t>16 Equipos</a:t>
            </a:r>
          </a:p>
        </p:txBody>
      </p:sp>
    </p:spTree>
    <p:extLst>
      <p:ext uri="{BB962C8B-B14F-4D97-AF65-F5344CB8AC3E}">
        <p14:creationId xmlns:p14="http://schemas.microsoft.com/office/powerpoint/2010/main" val="3585137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BBAD19F0-9DC5-E80A-0A3F-1A9CBBC5A61B}"/>
              </a:ext>
            </a:extLst>
          </p:cNvPr>
          <p:cNvPicPr>
            <a:picLocks noChangeAspect="1"/>
          </p:cNvPicPr>
          <p:nvPr/>
        </p:nvPicPr>
        <p:blipFill>
          <a:blip r:embed="rId2"/>
          <a:stretch>
            <a:fillRect/>
          </a:stretch>
        </p:blipFill>
        <p:spPr>
          <a:xfrm>
            <a:off x="247800" y="1361020"/>
            <a:ext cx="11696400" cy="4643963"/>
          </a:xfrm>
          <a:prstGeom prst="rect">
            <a:avLst/>
          </a:prstGeom>
        </p:spPr>
      </p:pic>
      <p:pic>
        <p:nvPicPr>
          <p:cNvPr id="4"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F8EE1926-4285-ABBE-E099-15371F38D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munochemInstituto Nacional de Enfermedades Neoplásicas">
            <a:extLst>
              <a:ext uri="{FF2B5EF4-FFF2-40B4-BE49-F238E27FC236}">
                <a16:creationId xmlns:a16="http://schemas.microsoft.com/office/drawing/2014/main" id="{2381F64C-8B42-6F3C-3149-3BCDC8158259}"/>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C1DC730B-BCEA-39BB-3842-29B0C765A366}"/>
              </a:ext>
            </a:extLst>
          </p:cNvPr>
          <p:cNvSpPr txBox="1"/>
          <p:nvPr/>
        </p:nvSpPr>
        <p:spPr>
          <a:xfrm>
            <a:off x="414100" y="6296681"/>
            <a:ext cx="8590963" cy="507831"/>
          </a:xfrm>
          <a:prstGeom prst="rect">
            <a:avLst/>
          </a:prstGeom>
          <a:noFill/>
        </p:spPr>
        <p:txBody>
          <a:bodyPr wrap="none" lIns="90000" tIns="0" bIns="0" rtlCol="0">
            <a:spAutoFit/>
          </a:bodyPr>
          <a:lstStyle/>
          <a:p>
            <a:r>
              <a:rPr lang="es-MX" sz="1100" b="1" dirty="0"/>
              <a:t>Fuente: </a:t>
            </a:r>
          </a:p>
          <a:p>
            <a:pPr marL="171450" indent="-171450">
              <a:buFontTx/>
              <a:buChar char="-"/>
            </a:pPr>
            <a:r>
              <a:rPr lang="en-US" sz="1100" dirty="0"/>
              <a:t>Leveling Up the Access to Radiation Therapy in Latin America: Economic Analysis of Investment, Equity, and Inclusion Opportunities Up to 2030. </a:t>
            </a:r>
          </a:p>
          <a:p>
            <a:pPr marL="171450" indent="-171450">
              <a:buFontTx/>
              <a:buChar char="-"/>
            </a:pPr>
            <a:r>
              <a:rPr lang="en-US" sz="1100" dirty="0" err="1"/>
              <a:t>Departamento</a:t>
            </a:r>
            <a:r>
              <a:rPr lang="en-US" sz="1100" dirty="0"/>
              <a:t> de </a:t>
            </a:r>
            <a:r>
              <a:rPr lang="en-US" sz="1100" dirty="0" err="1"/>
              <a:t>Normatividad</a:t>
            </a:r>
            <a:r>
              <a:rPr lang="en-US" sz="1100" dirty="0"/>
              <a:t>, Calidad y Control Nacional de </a:t>
            </a:r>
            <a:r>
              <a:rPr lang="en-US" sz="1100" dirty="0" err="1"/>
              <a:t>Servicios</a:t>
            </a:r>
            <a:r>
              <a:rPr lang="en-US" sz="1100" dirty="0"/>
              <a:t> </a:t>
            </a:r>
            <a:r>
              <a:rPr lang="en-US" sz="1100" dirty="0" err="1"/>
              <a:t>Oncologicos</a:t>
            </a:r>
            <a:r>
              <a:rPr lang="en-US" sz="1100" dirty="0"/>
              <a:t> - DICON</a:t>
            </a:r>
          </a:p>
        </p:txBody>
      </p:sp>
      <p:sp>
        <p:nvSpPr>
          <p:cNvPr id="9" name="CuadroTexto 8">
            <a:extLst>
              <a:ext uri="{FF2B5EF4-FFF2-40B4-BE49-F238E27FC236}">
                <a16:creationId xmlns:a16="http://schemas.microsoft.com/office/drawing/2014/main" id="{180FFC28-88C6-B198-E95A-77ECF41C2DB5}"/>
              </a:ext>
            </a:extLst>
          </p:cNvPr>
          <p:cNvSpPr txBox="1"/>
          <p:nvPr/>
        </p:nvSpPr>
        <p:spPr>
          <a:xfrm>
            <a:off x="414100" y="549197"/>
            <a:ext cx="9559412" cy="738664"/>
          </a:xfrm>
          <a:prstGeom prst="rect">
            <a:avLst/>
          </a:prstGeom>
          <a:noFill/>
        </p:spPr>
        <p:txBody>
          <a:bodyPr wrap="none" rtlCol="0">
            <a:spAutoFit/>
          </a:bodyPr>
          <a:lstStyle/>
          <a:p>
            <a:r>
              <a:rPr lang="es-PE" sz="2400" b="1" dirty="0">
                <a:solidFill>
                  <a:srgbClr val="0070C0"/>
                </a:solidFill>
              </a:rPr>
              <a:t>IPRESS ONCOLÓGICAS QUE CUENTAN CON ATENCIÓN DE BRAQUITERAPIA</a:t>
            </a:r>
            <a:br>
              <a:rPr lang="es-PE" sz="2400" b="1" dirty="0">
                <a:solidFill>
                  <a:srgbClr val="0070C0"/>
                </a:solidFill>
              </a:rPr>
            </a:br>
            <a:r>
              <a:rPr lang="es-PE" b="1" dirty="0">
                <a:solidFill>
                  <a:srgbClr val="0070C0"/>
                </a:solidFill>
              </a:rPr>
              <a:t>Aplicaciones que requiere BQ, sistema de salud y obsolescencia de equipos (2023, 2030 y 2035)</a:t>
            </a:r>
            <a:endParaRPr lang="es-PE" sz="2000" b="1" dirty="0">
              <a:solidFill>
                <a:srgbClr val="0070C0"/>
              </a:solidFill>
            </a:endParaRPr>
          </a:p>
        </p:txBody>
      </p:sp>
      <p:sp>
        <p:nvSpPr>
          <p:cNvPr id="2" name="CuadroTexto 1">
            <a:extLst>
              <a:ext uri="{FF2B5EF4-FFF2-40B4-BE49-F238E27FC236}">
                <a16:creationId xmlns:a16="http://schemas.microsoft.com/office/drawing/2014/main" id="{DE3B215D-6E46-1A0D-D5C3-1FA4B4A03702}"/>
              </a:ext>
            </a:extLst>
          </p:cNvPr>
          <p:cNvSpPr txBox="1"/>
          <p:nvPr/>
        </p:nvSpPr>
        <p:spPr>
          <a:xfrm>
            <a:off x="3270291" y="5026215"/>
            <a:ext cx="940323" cy="923330"/>
          </a:xfrm>
          <a:prstGeom prst="rect">
            <a:avLst/>
          </a:prstGeom>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pPr algn="l"/>
            <a:r>
              <a:rPr lang="es-MX" sz="900" b="1" dirty="0"/>
              <a:t>MINSA (4): </a:t>
            </a:r>
          </a:p>
          <a:p>
            <a:pPr algn="l"/>
            <a:r>
              <a:rPr lang="es-MX" sz="900" dirty="0"/>
              <a:t>5 Equipos</a:t>
            </a:r>
          </a:p>
          <a:p>
            <a:pPr algn="l"/>
            <a:r>
              <a:rPr lang="es-MX" sz="900" b="1" dirty="0"/>
              <a:t>ESSALUD (2): </a:t>
            </a:r>
            <a:br>
              <a:rPr lang="es-MX" sz="900" b="1" dirty="0"/>
            </a:br>
            <a:r>
              <a:rPr lang="es-MX" sz="900" b="1" dirty="0"/>
              <a:t>2</a:t>
            </a:r>
            <a:r>
              <a:rPr lang="es-MX" sz="900" dirty="0"/>
              <a:t> Equipos</a:t>
            </a:r>
            <a:br>
              <a:rPr lang="es-MX" sz="900" b="1" dirty="0"/>
            </a:br>
            <a:r>
              <a:rPr lang="es-MX" sz="900" b="1" dirty="0"/>
              <a:t>PRIVADO (4): </a:t>
            </a:r>
            <a:br>
              <a:rPr lang="es-MX" sz="900" b="1" dirty="0"/>
            </a:br>
            <a:r>
              <a:rPr lang="es-MX" sz="900" b="1" dirty="0"/>
              <a:t>4</a:t>
            </a:r>
            <a:r>
              <a:rPr lang="es-MX" sz="900" dirty="0"/>
              <a:t> Equipos</a:t>
            </a:r>
          </a:p>
        </p:txBody>
      </p:sp>
      <p:sp>
        <p:nvSpPr>
          <p:cNvPr id="6" name="CuadroTexto 5">
            <a:extLst>
              <a:ext uri="{FF2B5EF4-FFF2-40B4-BE49-F238E27FC236}">
                <a16:creationId xmlns:a16="http://schemas.microsoft.com/office/drawing/2014/main" id="{0750D19C-F3CE-FBB8-C2CF-126191C7987A}"/>
              </a:ext>
            </a:extLst>
          </p:cNvPr>
          <p:cNvSpPr txBox="1"/>
          <p:nvPr/>
        </p:nvSpPr>
        <p:spPr>
          <a:xfrm>
            <a:off x="7215396" y="5041897"/>
            <a:ext cx="940323" cy="923330"/>
          </a:xfrm>
          <a:prstGeom prst="rect">
            <a:avLst/>
          </a:prstGeom>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pPr algn="l"/>
            <a:r>
              <a:rPr lang="es-MX" sz="900" b="1" dirty="0"/>
              <a:t>MINSA (3): </a:t>
            </a:r>
          </a:p>
          <a:p>
            <a:pPr algn="l"/>
            <a:r>
              <a:rPr lang="es-MX" sz="900" dirty="0"/>
              <a:t>3 Equipos</a:t>
            </a:r>
          </a:p>
          <a:p>
            <a:pPr algn="l"/>
            <a:r>
              <a:rPr lang="es-MX" sz="900" b="1" dirty="0"/>
              <a:t>ESSALUD (0): </a:t>
            </a:r>
            <a:br>
              <a:rPr lang="es-MX" sz="900" b="1" dirty="0"/>
            </a:br>
            <a:r>
              <a:rPr lang="es-MX" sz="900" b="1" dirty="0">
                <a:solidFill>
                  <a:srgbClr val="FF0000"/>
                </a:solidFill>
              </a:rPr>
              <a:t>0</a:t>
            </a:r>
            <a:r>
              <a:rPr lang="es-MX" sz="900" dirty="0">
                <a:solidFill>
                  <a:srgbClr val="FF0000"/>
                </a:solidFill>
              </a:rPr>
              <a:t> Equipos</a:t>
            </a:r>
            <a:br>
              <a:rPr lang="es-MX" sz="900" b="1" dirty="0"/>
            </a:br>
            <a:r>
              <a:rPr lang="es-MX" sz="900" b="1" dirty="0"/>
              <a:t>PRIVADO (2): </a:t>
            </a:r>
            <a:br>
              <a:rPr lang="es-MX" sz="900" b="1" dirty="0"/>
            </a:br>
            <a:r>
              <a:rPr lang="es-MX" sz="900" dirty="0"/>
              <a:t>2 Equipos</a:t>
            </a:r>
          </a:p>
        </p:txBody>
      </p:sp>
      <p:sp>
        <p:nvSpPr>
          <p:cNvPr id="12" name="CuadroTexto 11">
            <a:extLst>
              <a:ext uri="{FF2B5EF4-FFF2-40B4-BE49-F238E27FC236}">
                <a16:creationId xmlns:a16="http://schemas.microsoft.com/office/drawing/2014/main" id="{7179C543-C06C-2988-A671-2193481BEF70}"/>
              </a:ext>
            </a:extLst>
          </p:cNvPr>
          <p:cNvSpPr txBox="1"/>
          <p:nvPr/>
        </p:nvSpPr>
        <p:spPr>
          <a:xfrm>
            <a:off x="11173912" y="5041897"/>
            <a:ext cx="940323" cy="923330"/>
          </a:xfrm>
          <a:prstGeom prst="rect">
            <a:avLst/>
          </a:prstGeom>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pPr algn="l"/>
            <a:r>
              <a:rPr lang="es-MX" sz="900" b="1" dirty="0"/>
              <a:t>MINSA (1): </a:t>
            </a:r>
          </a:p>
          <a:p>
            <a:pPr algn="l"/>
            <a:r>
              <a:rPr lang="es-MX" sz="900" dirty="0"/>
              <a:t>1 Equipo</a:t>
            </a:r>
          </a:p>
          <a:p>
            <a:pPr algn="l"/>
            <a:r>
              <a:rPr lang="es-MX" sz="900" b="1" dirty="0"/>
              <a:t>ESSALUD (0): </a:t>
            </a:r>
            <a:br>
              <a:rPr lang="es-MX" sz="900" b="1" dirty="0"/>
            </a:br>
            <a:r>
              <a:rPr lang="es-MX" sz="900" b="1" dirty="0">
                <a:solidFill>
                  <a:srgbClr val="FF0000"/>
                </a:solidFill>
              </a:rPr>
              <a:t>0</a:t>
            </a:r>
            <a:r>
              <a:rPr lang="es-MX" sz="900" dirty="0">
                <a:solidFill>
                  <a:srgbClr val="FF0000"/>
                </a:solidFill>
              </a:rPr>
              <a:t> Equipos</a:t>
            </a:r>
            <a:br>
              <a:rPr lang="es-MX" sz="900" b="1" dirty="0"/>
            </a:br>
            <a:r>
              <a:rPr lang="es-MX" sz="900" b="1" dirty="0"/>
              <a:t>PRIVADO (0): </a:t>
            </a:r>
            <a:br>
              <a:rPr lang="es-MX" sz="900" b="1" dirty="0"/>
            </a:br>
            <a:r>
              <a:rPr lang="es-MX" sz="900" b="1" dirty="0">
                <a:solidFill>
                  <a:srgbClr val="FF0000"/>
                </a:solidFill>
              </a:rPr>
              <a:t>0</a:t>
            </a:r>
            <a:r>
              <a:rPr lang="es-MX" sz="900" dirty="0">
                <a:solidFill>
                  <a:srgbClr val="FF0000"/>
                </a:solidFill>
              </a:rPr>
              <a:t> Equipos</a:t>
            </a:r>
            <a:endParaRPr lang="es-MX" sz="900" dirty="0"/>
          </a:p>
        </p:txBody>
      </p:sp>
    </p:spTree>
    <p:extLst>
      <p:ext uri="{BB962C8B-B14F-4D97-AF65-F5344CB8AC3E}">
        <p14:creationId xmlns:p14="http://schemas.microsoft.com/office/powerpoint/2010/main" val="1041154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F8EE1926-4285-ABBE-E099-15371F38D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munochemInstituto Nacional de Enfermedades Neoplásicas">
            <a:extLst>
              <a:ext uri="{FF2B5EF4-FFF2-40B4-BE49-F238E27FC236}">
                <a16:creationId xmlns:a16="http://schemas.microsoft.com/office/drawing/2014/main" id="{2381F64C-8B42-6F3C-3149-3BCDC81582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4BF9628B-DF38-6753-61A5-0B0075A2518F}"/>
              </a:ext>
            </a:extLst>
          </p:cNvPr>
          <p:cNvSpPr txBox="1"/>
          <p:nvPr/>
        </p:nvSpPr>
        <p:spPr>
          <a:xfrm>
            <a:off x="414100" y="549197"/>
            <a:ext cx="10125464" cy="738664"/>
          </a:xfrm>
          <a:prstGeom prst="rect">
            <a:avLst/>
          </a:prstGeom>
          <a:noFill/>
        </p:spPr>
        <p:txBody>
          <a:bodyPr wrap="none" rtlCol="0">
            <a:spAutoFit/>
          </a:bodyPr>
          <a:lstStyle/>
          <a:p>
            <a:r>
              <a:rPr lang="es-PE" sz="2400" b="1" dirty="0">
                <a:solidFill>
                  <a:srgbClr val="0070C0"/>
                </a:solidFill>
              </a:rPr>
              <a:t>CRITERIOS EN CONSIDERACIÓN PARA MEDIR LA ACCESIBILIDAD VEHICULAR</a:t>
            </a:r>
            <a:br>
              <a:rPr lang="es-PE" sz="2400" b="1" dirty="0">
                <a:solidFill>
                  <a:srgbClr val="0070C0"/>
                </a:solidFill>
              </a:rPr>
            </a:br>
            <a:r>
              <a:rPr lang="es-PE" b="1" dirty="0">
                <a:solidFill>
                  <a:srgbClr val="0070C0"/>
                </a:solidFill>
              </a:rPr>
              <a:t>Accesibilidad vehicular: Medida como el tiempo de desplazamiento (</a:t>
            </a:r>
            <a:r>
              <a:rPr lang="fr-FR" b="1" dirty="0">
                <a:solidFill>
                  <a:srgbClr val="0070C0"/>
                </a:solidFill>
              </a:rPr>
              <a:t>Google </a:t>
            </a:r>
            <a:r>
              <a:rPr lang="fr-FR" b="1" dirty="0" err="1">
                <a:solidFill>
                  <a:srgbClr val="0070C0"/>
                </a:solidFill>
              </a:rPr>
              <a:t>Maps</a:t>
            </a:r>
            <a:r>
              <a:rPr lang="fr-FR" b="1" dirty="0">
                <a:solidFill>
                  <a:srgbClr val="0070C0"/>
                </a:solidFill>
              </a:rPr>
              <a:t> Distance Matrix API</a:t>
            </a:r>
            <a:r>
              <a:rPr lang="es-PE" b="1" dirty="0">
                <a:solidFill>
                  <a:srgbClr val="0070C0"/>
                </a:solidFill>
              </a:rPr>
              <a:t>)</a:t>
            </a:r>
            <a:endParaRPr lang="es-PE" sz="2000" b="1" dirty="0">
              <a:solidFill>
                <a:srgbClr val="0070C0"/>
              </a:solidFill>
            </a:endParaRPr>
          </a:p>
        </p:txBody>
      </p:sp>
      <p:grpSp>
        <p:nvGrpSpPr>
          <p:cNvPr id="11" name="Grupo 10">
            <a:extLst>
              <a:ext uri="{FF2B5EF4-FFF2-40B4-BE49-F238E27FC236}">
                <a16:creationId xmlns:a16="http://schemas.microsoft.com/office/drawing/2014/main" id="{0B2363FB-432F-A71C-5933-E6F4EDE28329}"/>
              </a:ext>
            </a:extLst>
          </p:cNvPr>
          <p:cNvGrpSpPr/>
          <p:nvPr/>
        </p:nvGrpSpPr>
        <p:grpSpPr>
          <a:xfrm>
            <a:off x="414100" y="1509804"/>
            <a:ext cx="11565222" cy="4485843"/>
            <a:chOff x="414100" y="1323373"/>
            <a:chExt cx="11565222" cy="4485843"/>
          </a:xfrm>
        </p:grpSpPr>
        <p:sp>
          <p:nvSpPr>
            <p:cNvPr id="8" name="Rectángulo 7">
              <a:extLst>
                <a:ext uri="{FF2B5EF4-FFF2-40B4-BE49-F238E27FC236}">
                  <a16:creationId xmlns:a16="http://schemas.microsoft.com/office/drawing/2014/main" id="{95031723-9099-AB54-4A6A-68E07FFA1689}"/>
                </a:ext>
              </a:extLst>
            </p:cNvPr>
            <p:cNvSpPr/>
            <p:nvPr/>
          </p:nvSpPr>
          <p:spPr>
            <a:xfrm>
              <a:off x="414100" y="1323373"/>
              <a:ext cx="11363800" cy="4485843"/>
            </a:xfrm>
            <a:prstGeom prst="rect">
              <a:avLst/>
            </a:prstGeom>
          </p:spPr>
          <p:txBody>
            <a:bodyPr wrap="square">
              <a:spAutoFit/>
            </a:bodyPr>
            <a:lstStyle/>
            <a:p>
              <a:pPr marL="285750" indent="-285750">
                <a:buFont typeface="Wingdings" panose="05000000000000000000" pitchFamily="2" charset="2"/>
                <a:buChar char="Ø"/>
              </a:pPr>
              <a:r>
                <a:rPr lang="es-ES" sz="1650" dirty="0">
                  <a:solidFill>
                    <a:srgbClr val="000000"/>
                  </a:solidFill>
                  <a:latin typeface="Arial" panose="020B0604020202020204" pitchFamily="34" charset="0"/>
                </a:rPr>
                <a:t>Se identifico las coordenadas de la latitud y longitud de las IPRESS Oncológicas.</a:t>
              </a:r>
            </a:p>
            <a:p>
              <a:pPr marL="285750" indent="-285750">
                <a:buFont typeface="Wingdings" panose="05000000000000000000" pitchFamily="2" charset="2"/>
                <a:buChar char="Ø"/>
              </a:pPr>
              <a:r>
                <a:rPr lang="es-ES" sz="1650" dirty="0">
                  <a:solidFill>
                    <a:srgbClr val="000000"/>
                  </a:solidFill>
                  <a:latin typeface="Arial" panose="020B0604020202020204" pitchFamily="34" charset="0"/>
                </a:rPr>
                <a:t>La </a:t>
              </a:r>
              <a:r>
                <a:rPr lang="es-ES" sz="1650" b="1" dirty="0">
                  <a:solidFill>
                    <a:srgbClr val="000000"/>
                  </a:solidFill>
                  <a:latin typeface="Arial" panose="020B0604020202020204" pitchFamily="34" charset="0"/>
                </a:rPr>
                <a:t>unidad mínima territorial </a:t>
              </a:r>
              <a:r>
                <a:rPr lang="es-ES" sz="1650" dirty="0">
                  <a:solidFill>
                    <a:srgbClr val="000000"/>
                  </a:solidFill>
                  <a:latin typeface="Arial" panose="020B0604020202020204" pitchFamily="34" charset="0"/>
                </a:rPr>
                <a:t>que se está considerando en este proyecto es un </a:t>
              </a:r>
              <a:r>
                <a:rPr lang="es-ES" sz="1650" b="1" dirty="0">
                  <a:solidFill>
                    <a:srgbClr val="000000"/>
                  </a:solidFill>
                  <a:latin typeface="Arial" panose="020B0604020202020204" pitchFamily="34" charset="0"/>
                </a:rPr>
                <a:t>distrito</a:t>
              </a:r>
              <a:r>
                <a:rPr lang="es-ES" sz="1650" dirty="0">
                  <a:solidFill>
                    <a:srgbClr val="000000"/>
                  </a:solidFill>
                  <a:latin typeface="Arial" panose="020B0604020202020204" pitchFamily="34" charset="0"/>
                </a:rPr>
                <a:t>.</a:t>
              </a:r>
            </a:p>
            <a:p>
              <a:pPr lvl="1"/>
              <a:endParaRPr lang="es-ES" sz="1600" dirty="0">
                <a:solidFill>
                  <a:srgbClr val="000000"/>
                </a:solidFill>
                <a:latin typeface="Arial" panose="020B0604020202020204" pitchFamily="34" charset="0"/>
              </a:endParaRPr>
            </a:p>
            <a:p>
              <a:pPr lvl="1"/>
              <a:endParaRPr lang="es-ES" sz="1600" dirty="0">
                <a:solidFill>
                  <a:srgbClr val="000000"/>
                </a:solidFill>
                <a:latin typeface="Arial" panose="020B0604020202020204" pitchFamily="34" charset="0"/>
              </a:endParaRPr>
            </a:p>
            <a:p>
              <a:pPr lvl="1"/>
              <a:endParaRPr lang="es-ES" sz="2000" dirty="0">
                <a:solidFill>
                  <a:srgbClr val="000000"/>
                </a:solidFill>
                <a:latin typeface="Arial" panose="020B0604020202020204" pitchFamily="34" charset="0"/>
              </a:endParaRPr>
            </a:p>
            <a:p>
              <a:pPr lvl="1"/>
              <a:endParaRPr lang="es-ES" sz="1600" dirty="0">
                <a:solidFill>
                  <a:srgbClr val="000000"/>
                </a:solidFill>
                <a:latin typeface="Arial" panose="020B0604020202020204" pitchFamily="34" charset="0"/>
              </a:endParaRPr>
            </a:p>
            <a:p>
              <a:pPr lvl="1"/>
              <a:endParaRPr lang="es-ES" sz="1600" dirty="0">
                <a:solidFill>
                  <a:srgbClr val="000000"/>
                </a:solidFill>
                <a:latin typeface="Arial" panose="020B0604020202020204" pitchFamily="34" charset="0"/>
              </a:endParaRPr>
            </a:p>
            <a:p>
              <a:pPr lvl="1"/>
              <a:endParaRPr lang="es-ES" sz="1600" dirty="0">
                <a:solidFill>
                  <a:srgbClr val="000000"/>
                </a:solidFill>
                <a:latin typeface="Arial" panose="020B0604020202020204" pitchFamily="34" charset="0"/>
              </a:endParaRPr>
            </a:p>
            <a:p>
              <a:pPr lvl="1"/>
              <a:endParaRPr lang="es-ES" sz="900" dirty="0">
                <a:solidFill>
                  <a:srgbClr val="000000"/>
                </a:solidFill>
                <a:latin typeface="Arial" panose="020B0604020202020204" pitchFamily="34" charset="0"/>
              </a:endParaRPr>
            </a:p>
            <a:p>
              <a:pPr lvl="1"/>
              <a:endParaRPr lang="es-ES" sz="900" dirty="0">
                <a:solidFill>
                  <a:srgbClr val="000000"/>
                </a:solidFill>
                <a:latin typeface="Arial" panose="020B0604020202020204" pitchFamily="34" charset="0"/>
              </a:endParaRPr>
            </a:p>
            <a:p>
              <a:pPr lvl="1"/>
              <a:endParaRPr lang="es-ES" sz="1600" dirty="0">
                <a:solidFill>
                  <a:srgbClr val="000000"/>
                </a:solidFill>
                <a:latin typeface="Arial" panose="020B0604020202020204" pitchFamily="34" charset="0"/>
              </a:endParaRPr>
            </a:p>
            <a:p>
              <a:pPr lvl="1"/>
              <a:endParaRPr lang="es-ES" dirty="0">
                <a:solidFill>
                  <a:srgbClr val="000000"/>
                </a:solidFill>
                <a:latin typeface="Arial" panose="020B0604020202020204" pitchFamily="34" charset="0"/>
              </a:endParaRPr>
            </a:p>
            <a:p>
              <a:pPr lvl="1"/>
              <a:endParaRPr lang="es-ES" sz="1600" dirty="0">
                <a:solidFill>
                  <a:srgbClr val="000000"/>
                </a:solidFill>
                <a:latin typeface="Arial" panose="020B0604020202020204" pitchFamily="34" charset="0"/>
              </a:endParaRPr>
            </a:p>
            <a:p>
              <a:pPr lvl="1"/>
              <a:endParaRPr lang="es-ES" sz="2000" dirty="0">
                <a:solidFill>
                  <a:srgbClr val="000000"/>
                </a:solidFill>
                <a:latin typeface="Arial" panose="020B0604020202020204" pitchFamily="34" charset="0"/>
              </a:endParaRPr>
            </a:p>
            <a:p>
              <a:pPr lvl="1"/>
              <a:endParaRPr lang="es-ES" sz="1600" dirty="0">
                <a:solidFill>
                  <a:srgbClr val="000000"/>
                </a:solidFill>
                <a:latin typeface="Arial" panose="020B0604020202020204" pitchFamily="34" charset="0"/>
              </a:endParaRPr>
            </a:p>
            <a:p>
              <a:pPr lvl="1"/>
              <a:endParaRPr lang="es-ES" sz="1600" dirty="0">
                <a:solidFill>
                  <a:srgbClr val="000000"/>
                </a:solidFill>
                <a:latin typeface="Arial" panose="020B0604020202020204" pitchFamily="34" charset="0"/>
              </a:endParaRPr>
            </a:p>
            <a:p>
              <a:pPr lvl="1"/>
              <a:endParaRPr lang="es-ES" sz="1600" dirty="0">
                <a:solidFill>
                  <a:srgbClr val="000000"/>
                </a:solidFill>
                <a:latin typeface="Arial" panose="020B0604020202020204" pitchFamily="34" charset="0"/>
              </a:endParaRPr>
            </a:p>
            <a:p>
              <a:pPr marL="285750" indent="-285750">
                <a:buFont typeface="Wingdings" panose="05000000000000000000" pitchFamily="2" charset="2"/>
                <a:buChar char="Ø"/>
              </a:pPr>
              <a:r>
                <a:rPr lang="es-ES" sz="1650" b="1" dirty="0">
                  <a:solidFill>
                    <a:srgbClr val="000000"/>
                  </a:solidFill>
                  <a:latin typeface="Arial" panose="020B0604020202020204" pitchFamily="34" charset="0"/>
                </a:rPr>
                <a:t>Consideramos la accesibilidad como el tiempo de desplazamiento.</a:t>
              </a:r>
              <a:endParaRPr lang="es-ES" sz="1650" dirty="0">
                <a:solidFill>
                  <a:srgbClr val="000000"/>
                </a:solidFill>
                <a:latin typeface="Arial" panose="020B0604020202020204" pitchFamily="34" charset="0"/>
              </a:endParaRPr>
            </a:p>
          </p:txBody>
        </p:sp>
        <p:sp>
          <p:nvSpPr>
            <p:cNvPr id="10" name="Rectángulo 9">
              <a:extLst>
                <a:ext uri="{FF2B5EF4-FFF2-40B4-BE49-F238E27FC236}">
                  <a16:creationId xmlns:a16="http://schemas.microsoft.com/office/drawing/2014/main" id="{72C8BDB4-F1DA-FFEA-9C12-F0F2F963CD89}"/>
                </a:ext>
              </a:extLst>
            </p:cNvPr>
            <p:cNvSpPr/>
            <p:nvPr/>
          </p:nvSpPr>
          <p:spPr>
            <a:xfrm>
              <a:off x="414100" y="1851189"/>
              <a:ext cx="8402096" cy="3639458"/>
            </a:xfrm>
            <a:prstGeom prst="rect">
              <a:avLst/>
            </a:prstGeom>
            <a:noFill/>
          </p:spPr>
          <p:txBody>
            <a:bodyPr wrap="square">
              <a:spAutoFit/>
            </a:bodyPr>
            <a:lstStyle/>
            <a:p>
              <a:pPr marL="285750" indent="-285750">
                <a:buFont typeface="Wingdings" panose="05000000000000000000" pitchFamily="2" charset="2"/>
                <a:buChar char="Ø"/>
              </a:pPr>
              <a:r>
                <a:rPr lang="es-ES" sz="1650" dirty="0">
                  <a:solidFill>
                    <a:srgbClr val="000000"/>
                  </a:solidFill>
                  <a:latin typeface="Arial" panose="020B0604020202020204" pitchFamily="34" charset="0"/>
                </a:rPr>
                <a:t>Las coordenadas representantes de los distritos corresponden a la latitud y longitud de la municipalidad.</a:t>
              </a:r>
            </a:p>
            <a:p>
              <a:pPr marL="742950" lvl="1" indent="-285750">
                <a:buFont typeface="Wingdings" panose="05000000000000000000" pitchFamily="2" charset="2"/>
                <a:buChar char="§"/>
              </a:pPr>
              <a:r>
                <a:rPr lang="es-ES" sz="1650" dirty="0">
                  <a:solidFill>
                    <a:srgbClr val="000000"/>
                  </a:solidFill>
                  <a:latin typeface="Arial" panose="020B0604020202020204" pitchFamily="34" charset="0"/>
                </a:rPr>
                <a:t>Si la población del distrito es pequeña, las coordenadas de la municipalidad son apropiadas.</a:t>
              </a:r>
            </a:p>
            <a:p>
              <a:pPr marL="742950" lvl="1" indent="-285750">
                <a:buFont typeface="Wingdings" panose="05000000000000000000" pitchFamily="2" charset="2"/>
                <a:buChar char="§"/>
              </a:pPr>
              <a:r>
                <a:rPr lang="es-ES" sz="1650" dirty="0">
                  <a:solidFill>
                    <a:srgbClr val="000000"/>
                  </a:solidFill>
                  <a:latin typeface="Arial" panose="020B0604020202020204" pitchFamily="34" charset="0"/>
                </a:rPr>
                <a:t>Si la población del distrito es grande y la ubicación de la municipalidad se encuentra en la periferia del distrito se tomará el centroide (polígono) del distrito; caso común en Lima Metropolitana y Callao.</a:t>
              </a:r>
            </a:p>
            <a:p>
              <a:pPr lvl="1"/>
              <a:endParaRPr lang="es-ES" sz="1600" dirty="0">
                <a:solidFill>
                  <a:srgbClr val="000000"/>
                </a:solidFill>
                <a:latin typeface="Arial" panose="020B0604020202020204" pitchFamily="34" charset="0"/>
              </a:endParaRPr>
            </a:p>
            <a:p>
              <a:pPr marL="285750" indent="-285750">
                <a:buFont typeface="Wingdings" panose="05000000000000000000" pitchFamily="2" charset="2"/>
                <a:buChar char="Ø"/>
              </a:pPr>
              <a:r>
                <a:rPr lang="es-ES" sz="1650" dirty="0">
                  <a:solidFill>
                    <a:srgbClr val="000000"/>
                  </a:solidFill>
                  <a:latin typeface="Arial" panose="020B0604020202020204" pitchFamily="34" charset="0"/>
                </a:rPr>
                <a:t>Se calcula el tiempo de desplazamiento de los distritos a las IPRESS Oncológicas teniendo en cuenta:</a:t>
              </a:r>
            </a:p>
            <a:p>
              <a:pPr marL="742950" lvl="1" indent="-285750">
                <a:buFont typeface="Wingdings" panose="05000000000000000000" pitchFamily="2" charset="2"/>
                <a:buChar char="ü"/>
              </a:pPr>
              <a:r>
                <a:rPr lang="es-ES" sz="1650" dirty="0">
                  <a:solidFill>
                    <a:srgbClr val="000000"/>
                  </a:solidFill>
                  <a:latin typeface="Arial" panose="020B0604020202020204" pitchFamily="34" charset="0"/>
                </a:rPr>
                <a:t>Medico de transporte: vehículo (</a:t>
              </a:r>
              <a:r>
                <a:rPr lang="es-ES" sz="1650" dirty="0" err="1">
                  <a:solidFill>
                    <a:srgbClr val="000000"/>
                  </a:solidFill>
                  <a:latin typeface="Arial" panose="020B0604020202020204" pitchFamily="34" charset="0"/>
                </a:rPr>
                <a:t>driving</a:t>
              </a:r>
              <a:r>
                <a:rPr lang="es-ES" sz="1650" dirty="0">
                  <a:solidFill>
                    <a:srgbClr val="000000"/>
                  </a:solidFill>
                  <a:latin typeface="Arial" panose="020B0604020202020204" pitchFamily="34" charset="0"/>
                </a:rPr>
                <a:t>).</a:t>
              </a:r>
            </a:p>
            <a:p>
              <a:pPr marL="742950" lvl="1" indent="-285750">
                <a:buFont typeface="Wingdings" panose="05000000000000000000" pitchFamily="2" charset="2"/>
                <a:buChar char="ü"/>
              </a:pPr>
              <a:r>
                <a:rPr lang="es-ES" sz="1650" dirty="0">
                  <a:solidFill>
                    <a:srgbClr val="000000"/>
                  </a:solidFill>
                  <a:latin typeface="Arial" panose="020B0604020202020204" pitchFamily="34" charset="0"/>
                </a:rPr>
                <a:t>Tipo de tránsito: mejor conjetura (</a:t>
              </a:r>
              <a:r>
                <a:rPr lang="es-ES" sz="1650" dirty="0" err="1">
                  <a:solidFill>
                    <a:srgbClr val="000000"/>
                  </a:solidFill>
                  <a:latin typeface="Arial" panose="020B0604020202020204" pitchFamily="34" charset="0"/>
                </a:rPr>
                <a:t>best_guess</a:t>
              </a:r>
              <a:r>
                <a:rPr lang="es-ES" sz="1650" dirty="0">
                  <a:solidFill>
                    <a:srgbClr val="000000"/>
                  </a:solidFill>
                  <a:latin typeface="Arial" panose="020B0604020202020204" pitchFamily="34" charset="0"/>
                </a:rPr>
                <a:t>)</a:t>
              </a:r>
            </a:p>
            <a:p>
              <a:pPr marL="742950" lvl="1" indent="-285750">
                <a:buFont typeface="Wingdings" panose="05000000000000000000" pitchFamily="2" charset="2"/>
                <a:buChar char="ü"/>
              </a:pPr>
              <a:r>
                <a:rPr lang="es-ES" sz="1650" dirty="0">
                  <a:solidFill>
                    <a:srgbClr val="000000"/>
                  </a:solidFill>
                  <a:latin typeface="Arial" panose="020B0604020202020204" pitchFamily="34" charset="0"/>
                </a:rPr>
                <a:t>Hora de salida: 7:00:00</a:t>
              </a:r>
            </a:p>
            <a:p>
              <a:pPr marL="742950" lvl="1" indent="-285750">
                <a:buFont typeface="Wingdings" panose="05000000000000000000" pitchFamily="2" charset="2"/>
                <a:buChar char="ü"/>
              </a:pPr>
              <a:r>
                <a:rPr lang="es-ES" sz="1650" dirty="0">
                  <a:solidFill>
                    <a:srgbClr val="000000"/>
                  </a:solidFill>
                  <a:latin typeface="Arial" panose="020B0604020202020204" pitchFamily="34" charset="0"/>
                </a:rPr>
                <a:t>Salida durante la semana</a:t>
              </a:r>
            </a:p>
          </p:txBody>
        </p:sp>
        <p:grpSp>
          <p:nvGrpSpPr>
            <p:cNvPr id="7" name="Grupo 6">
              <a:extLst>
                <a:ext uri="{FF2B5EF4-FFF2-40B4-BE49-F238E27FC236}">
                  <a16:creationId xmlns:a16="http://schemas.microsoft.com/office/drawing/2014/main" id="{9B9E8995-46A7-8EA0-F4D6-09D2C5D808D5}"/>
                </a:ext>
              </a:extLst>
            </p:cNvPr>
            <p:cNvGrpSpPr/>
            <p:nvPr/>
          </p:nvGrpSpPr>
          <p:grpSpPr>
            <a:xfrm>
              <a:off x="8893312" y="1851189"/>
              <a:ext cx="3086010" cy="3505645"/>
              <a:chOff x="8893312" y="1695811"/>
              <a:chExt cx="3086010" cy="3505645"/>
            </a:xfrm>
          </p:grpSpPr>
          <p:pic>
            <p:nvPicPr>
              <p:cNvPr id="3" name="Imagen 2">
                <a:extLst>
                  <a:ext uri="{FF2B5EF4-FFF2-40B4-BE49-F238E27FC236}">
                    <a16:creationId xmlns:a16="http://schemas.microsoft.com/office/drawing/2014/main" id="{E824653E-E67F-60A3-E00B-20E97C2962EA}"/>
                  </a:ext>
                </a:extLst>
              </p:cNvPr>
              <p:cNvPicPr>
                <a:picLocks noChangeAspect="1"/>
              </p:cNvPicPr>
              <p:nvPr/>
            </p:nvPicPr>
            <p:blipFill rotWithShape="1">
              <a:blip r:embed="rId4"/>
              <a:srcRect l="9125" t="14112" r="12451" b="61733"/>
              <a:stretch/>
            </p:blipFill>
            <p:spPr>
              <a:xfrm>
                <a:off x="8893312" y="1695811"/>
                <a:ext cx="1492892" cy="750156"/>
              </a:xfrm>
              <a:prstGeom prst="rect">
                <a:avLst/>
              </a:prstGeom>
            </p:spPr>
          </p:pic>
          <p:pic>
            <p:nvPicPr>
              <p:cNvPr id="9" name="Imagen 8">
                <a:extLst>
                  <a:ext uri="{FF2B5EF4-FFF2-40B4-BE49-F238E27FC236}">
                    <a16:creationId xmlns:a16="http://schemas.microsoft.com/office/drawing/2014/main" id="{A860DE3E-280A-7250-DE74-442F8C1A605E}"/>
                  </a:ext>
                </a:extLst>
              </p:cNvPr>
              <p:cNvPicPr>
                <a:picLocks noChangeAspect="1"/>
              </p:cNvPicPr>
              <p:nvPr/>
            </p:nvPicPr>
            <p:blipFill>
              <a:blip r:embed="rId5"/>
              <a:stretch>
                <a:fillRect/>
              </a:stretch>
            </p:blipFill>
            <p:spPr>
              <a:xfrm>
                <a:off x="8893312" y="2445967"/>
                <a:ext cx="3086010" cy="2755489"/>
              </a:xfrm>
              <a:prstGeom prst="rect">
                <a:avLst/>
              </a:prstGeom>
            </p:spPr>
          </p:pic>
          <p:pic>
            <p:nvPicPr>
              <p:cNvPr id="2" name="Imagen 1">
                <a:extLst>
                  <a:ext uri="{FF2B5EF4-FFF2-40B4-BE49-F238E27FC236}">
                    <a16:creationId xmlns:a16="http://schemas.microsoft.com/office/drawing/2014/main" id="{5CF48A57-DFCF-8ABD-4322-9A48AFAD2EAA}"/>
                  </a:ext>
                </a:extLst>
              </p:cNvPr>
              <p:cNvPicPr>
                <a:picLocks noChangeAspect="1"/>
              </p:cNvPicPr>
              <p:nvPr/>
            </p:nvPicPr>
            <p:blipFill rotWithShape="1">
              <a:blip r:embed="rId4"/>
              <a:srcRect l="4859" t="74751" r="1997"/>
              <a:stretch/>
            </p:blipFill>
            <p:spPr>
              <a:xfrm>
                <a:off x="10386204" y="1695811"/>
                <a:ext cx="1593118" cy="750156"/>
              </a:xfrm>
              <a:prstGeom prst="rect">
                <a:avLst/>
              </a:prstGeom>
            </p:spPr>
          </p:pic>
        </p:grpSp>
      </p:grpSp>
    </p:spTree>
    <p:extLst>
      <p:ext uri="{BB962C8B-B14F-4D97-AF65-F5344CB8AC3E}">
        <p14:creationId xmlns:p14="http://schemas.microsoft.com/office/powerpoint/2010/main" val="51121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6B3085E5-255D-2C0A-324B-CD88B32DC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nmunochemInstituto Nacional de Enfermedades Neoplásicas">
            <a:extLst>
              <a:ext uri="{FF2B5EF4-FFF2-40B4-BE49-F238E27FC236}">
                <a16:creationId xmlns:a16="http://schemas.microsoft.com/office/drawing/2014/main" id="{4475B846-283C-C0C7-F7D3-64E3248730E7}"/>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EF7A93A5-24AB-2689-C773-E3AA35292AC8}"/>
              </a:ext>
            </a:extLst>
          </p:cNvPr>
          <p:cNvSpPr txBox="1"/>
          <p:nvPr/>
        </p:nvSpPr>
        <p:spPr>
          <a:xfrm>
            <a:off x="414100" y="549197"/>
            <a:ext cx="7819128" cy="738664"/>
          </a:xfrm>
          <a:prstGeom prst="rect">
            <a:avLst/>
          </a:prstGeom>
          <a:noFill/>
        </p:spPr>
        <p:txBody>
          <a:bodyPr wrap="none" rtlCol="0">
            <a:spAutoFit/>
          </a:bodyPr>
          <a:lstStyle/>
          <a:p>
            <a:r>
              <a:rPr lang="es-PE" sz="2400" b="1" dirty="0">
                <a:solidFill>
                  <a:srgbClr val="0070C0"/>
                </a:solidFill>
              </a:rPr>
              <a:t>ESTIMACIÓN DEL TIEMPO DE DESPLAZAMIENTO</a:t>
            </a:r>
            <a:br>
              <a:rPr lang="es-PE" sz="2400" b="1" dirty="0">
                <a:solidFill>
                  <a:srgbClr val="0070C0"/>
                </a:solidFill>
              </a:rPr>
            </a:br>
            <a:r>
              <a:rPr lang="es-PE" b="1" dirty="0">
                <a:solidFill>
                  <a:srgbClr val="0070C0"/>
                </a:solidFill>
              </a:rPr>
              <a:t>Base de datos del tiempo de desplazamiento (filas: distritos y columnas: IPRESS)</a:t>
            </a:r>
            <a:endParaRPr lang="es-PE" sz="2000" b="1" dirty="0">
              <a:solidFill>
                <a:srgbClr val="0070C0"/>
              </a:solidFill>
            </a:endParaRPr>
          </a:p>
        </p:txBody>
      </p:sp>
      <p:sp>
        <p:nvSpPr>
          <p:cNvPr id="13" name="Flecha: doblada 12">
            <a:extLst>
              <a:ext uri="{FF2B5EF4-FFF2-40B4-BE49-F238E27FC236}">
                <a16:creationId xmlns:a16="http://schemas.microsoft.com/office/drawing/2014/main" id="{FFEA7DAC-1A0E-652B-6ECC-F4285EF62EE9}"/>
              </a:ext>
            </a:extLst>
          </p:cNvPr>
          <p:cNvSpPr/>
          <p:nvPr/>
        </p:nvSpPr>
        <p:spPr>
          <a:xfrm rot="5400000">
            <a:off x="6458844" y="3512687"/>
            <a:ext cx="673527" cy="588448"/>
          </a:xfrm>
          <a:prstGeom prst="bentArrow">
            <a:avLst>
              <a:gd name="adj1" fmla="val 25000"/>
              <a:gd name="adj2" fmla="val 35526"/>
              <a:gd name="adj3" fmla="val 37281"/>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4" name="Imagen 3">
            <a:extLst>
              <a:ext uri="{FF2B5EF4-FFF2-40B4-BE49-F238E27FC236}">
                <a16:creationId xmlns:a16="http://schemas.microsoft.com/office/drawing/2014/main" id="{BA033FBC-001C-DF88-C003-5DCF733E8CB1}"/>
              </a:ext>
            </a:extLst>
          </p:cNvPr>
          <p:cNvPicPr>
            <a:picLocks noChangeAspect="1"/>
          </p:cNvPicPr>
          <p:nvPr/>
        </p:nvPicPr>
        <p:blipFill>
          <a:blip r:embed="rId4"/>
          <a:stretch>
            <a:fillRect/>
          </a:stretch>
        </p:blipFill>
        <p:spPr>
          <a:xfrm>
            <a:off x="5760720" y="4143675"/>
            <a:ext cx="6412992" cy="2648109"/>
          </a:xfrm>
          <a:prstGeom prst="rect">
            <a:avLst/>
          </a:prstGeom>
        </p:spPr>
      </p:pic>
      <p:pic>
        <p:nvPicPr>
          <p:cNvPr id="7" name="Imagen 6">
            <a:extLst>
              <a:ext uri="{FF2B5EF4-FFF2-40B4-BE49-F238E27FC236}">
                <a16:creationId xmlns:a16="http://schemas.microsoft.com/office/drawing/2014/main" id="{87B4A73C-EF66-7CAC-D128-EE514E87D036}"/>
              </a:ext>
            </a:extLst>
          </p:cNvPr>
          <p:cNvPicPr>
            <a:picLocks noChangeAspect="1"/>
          </p:cNvPicPr>
          <p:nvPr/>
        </p:nvPicPr>
        <p:blipFill>
          <a:blip r:embed="rId5"/>
          <a:stretch>
            <a:fillRect/>
          </a:stretch>
        </p:blipFill>
        <p:spPr>
          <a:xfrm>
            <a:off x="33757" y="1259386"/>
            <a:ext cx="6429302" cy="2648109"/>
          </a:xfrm>
          <a:prstGeom prst="rect">
            <a:avLst/>
          </a:prstGeom>
        </p:spPr>
      </p:pic>
      <p:pic>
        <p:nvPicPr>
          <p:cNvPr id="9" name="Imagen 8">
            <a:extLst>
              <a:ext uri="{FF2B5EF4-FFF2-40B4-BE49-F238E27FC236}">
                <a16:creationId xmlns:a16="http://schemas.microsoft.com/office/drawing/2014/main" id="{3938C0E5-2837-A598-3834-0E778F9768BB}"/>
              </a:ext>
            </a:extLst>
          </p:cNvPr>
          <p:cNvPicPr>
            <a:picLocks noChangeAspect="1"/>
          </p:cNvPicPr>
          <p:nvPr/>
        </p:nvPicPr>
        <p:blipFill>
          <a:blip r:embed="rId6"/>
          <a:stretch>
            <a:fillRect/>
          </a:stretch>
        </p:blipFill>
        <p:spPr>
          <a:xfrm>
            <a:off x="740502" y="4079389"/>
            <a:ext cx="4607105" cy="2098251"/>
          </a:xfrm>
          <a:prstGeom prst="rect">
            <a:avLst/>
          </a:prstGeom>
        </p:spPr>
      </p:pic>
      <p:sp>
        <p:nvSpPr>
          <p:cNvPr id="14" name="CuadroTexto 13">
            <a:extLst>
              <a:ext uri="{FF2B5EF4-FFF2-40B4-BE49-F238E27FC236}">
                <a16:creationId xmlns:a16="http://schemas.microsoft.com/office/drawing/2014/main" id="{30AA3F23-3CB0-D4A9-C829-D3ECA3ABBDF7}"/>
              </a:ext>
            </a:extLst>
          </p:cNvPr>
          <p:cNvSpPr txBox="1"/>
          <p:nvPr/>
        </p:nvSpPr>
        <p:spPr>
          <a:xfrm>
            <a:off x="403015" y="6224734"/>
            <a:ext cx="4730932" cy="507831"/>
          </a:xfrm>
          <a:prstGeom prst="rect">
            <a:avLst/>
          </a:prstGeom>
          <a:noFill/>
        </p:spPr>
        <p:txBody>
          <a:bodyPr wrap="none" lIns="90000" tIns="0" bIns="0" rtlCol="0">
            <a:spAutoFit/>
          </a:bodyPr>
          <a:lstStyle/>
          <a:p>
            <a:r>
              <a:rPr lang="es-MX" sz="1100" b="1" dirty="0"/>
              <a:t>Fuente:</a:t>
            </a:r>
            <a:br>
              <a:rPr lang="es-PE" sz="1100" dirty="0"/>
            </a:br>
            <a:r>
              <a:rPr lang="es-PE" sz="1100" dirty="0"/>
              <a:t>- DAR – Riesgos de deforestación asociadas a la infraestructura vial existente y </a:t>
            </a:r>
          </a:p>
          <a:p>
            <a:r>
              <a:rPr lang="es-PE" sz="1100" dirty="0"/>
              <a:t>              proyectada en los departamentos de Loreto, San Martín y Ucayali, 2021</a:t>
            </a:r>
            <a:endParaRPr lang="es-MX" sz="1100" dirty="0"/>
          </a:p>
        </p:txBody>
      </p:sp>
      <p:sp>
        <p:nvSpPr>
          <p:cNvPr id="2" name="Flecha: hacia la izquierda 1">
            <a:extLst>
              <a:ext uri="{FF2B5EF4-FFF2-40B4-BE49-F238E27FC236}">
                <a16:creationId xmlns:a16="http://schemas.microsoft.com/office/drawing/2014/main" id="{DFBB4DD2-C395-1A44-A53F-DB6AC54D931E}"/>
              </a:ext>
            </a:extLst>
          </p:cNvPr>
          <p:cNvSpPr/>
          <p:nvPr/>
        </p:nvSpPr>
        <p:spPr>
          <a:xfrm>
            <a:off x="6534378" y="1594448"/>
            <a:ext cx="271406" cy="85470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3" name="CuadroTexto 2">
            <a:extLst>
              <a:ext uri="{FF2B5EF4-FFF2-40B4-BE49-F238E27FC236}">
                <a16:creationId xmlns:a16="http://schemas.microsoft.com/office/drawing/2014/main" id="{2D93F296-C8B2-6F9C-5822-8D4C993EB05E}"/>
              </a:ext>
            </a:extLst>
          </p:cNvPr>
          <p:cNvSpPr txBox="1"/>
          <p:nvPr/>
        </p:nvSpPr>
        <p:spPr>
          <a:xfrm>
            <a:off x="6894823" y="1324437"/>
            <a:ext cx="5226844" cy="1600438"/>
          </a:xfrm>
          <a:prstGeom prst="rect">
            <a:avLst/>
          </a:prstGeom>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pPr algn="l"/>
            <a:r>
              <a:rPr lang="es-MX" sz="1400" dirty="0"/>
              <a:t>Cada línea horizontal de color negro representa valores faltantes (no se tiene acceso vehicular de un distrito a las IPRESS). A través de la regresión </a:t>
            </a:r>
            <a:r>
              <a:rPr lang="es-MX" sz="1400" dirty="0" err="1"/>
              <a:t>quantílica</a:t>
            </a:r>
            <a:r>
              <a:rPr lang="es-MX" sz="1400" dirty="0"/>
              <a:t> sin intercepto estimaremos el tiempo de desplazamiento teniendo como covariable la distancia ortodrómica salvo en los distritos pertenecientes a las regiones de Loreto, San Martín y Ucayali por no haber carreteras; estimaremos 2.6% de los tiempos de desplazamientos.</a:t>
            </a:r>
            <a:endParaRPr lang="es-PE" sz="1400" dirty="0"/>
          </a:p>
        </p:txBody>
      </p:sp>
      <p:sp>
        <p:nvSpPr>
          <p:cNvPr id="6" name="CuadroTexto 5">
            <a:extLst>
              <a:ext uri="{FF2B5EF4-FFF2-40B4-BE49-F238E27FC236}">
                <a16:creationId xmlns:a16="http://schemas.microsoft.com/office/drawing/2014/main" id="{F45C751D-329B-409C-C1AC-BEED6104C919}"/>
              </a:ext>
            </a:extLst>
          </p:cNvPr>
          <p:cNvSpPr txBox="1"/>
          <p:nvPr/>
        </p:nvSpPr>
        <p:spPr>
          <a:xfrm>
            <a:off x="7217224" y="3207856"/>
            <a:ext cx="4628614" cy="954107"/>
          </a:xfrm>
          <a:prstGeom prst="rect">
            <a:avLst/>
          </a:prstGeom>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pPr algn="l"/>
            <a:r>
              <a:rPr lang="es-MX" sz="1400" dirty="0"/>
              <a:t>Obtendremos una base de datos con datos completados como se muestra en la figura de abajo, los datos faltantes corresponden a los distritos de las regiones de Loreto, San Martín y Ucayali.</a:t>
            </a:r>
            <a:endParaRPr lang="es-PE" sz="1400" dirty="0"/>
          </a:p>
        </p:txBody>
      </p:sp>
    </p:spTree>
    <p:extLst>
      <p:ext uri="{BB962C8B-B14F-4D97-AF65-F5344CB8AC3E}">
        <p14:creationId xmlns:p14="http://schemas.microsoft.com/office/powerpoint/2010/main" val="1772786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F8EE1926-4285-ABBE-E099-15371F38D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munochemInstituto Nacional de Enfermedades Neoplásicas">
            <a:extLst>
              <a:ext uri="{FF2B5EF4-FFF2-40B4-BE49-F238E27FC236}">
                <a16:creationId xmlns:a16="http://schemas.microsoft.com/office/drawing/2014/main" id="{2381F64C-8B42-6F3C-3149-3BCDC81582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D9AC5C4-A2A5-FF0B-60A7-30F50A06190E}"/>
              </a:ext>
            </a:extLst>
          </p:cNvPr>
          <p:cNvSpPr txBox="1"/>
          <p:nvPr/>
        </p:nvSpPr>
        <p:spPr>
          <a:xfrm>
            <a:off x="414100" y="549197"/>
            <a:ext cx="10844315" cy="738664"/>
          </a:xfrm>
          <a:prstGeom prst="rect">
            <a:avLst/>
          </a:prstGeom>
          <a:noFill/>
        </p:spPr>
        <p:txBody>
          <a:bodyPr wrap="none" rtlCol="0">
            <a:spAutoFit/>
          </a:bodyPr>
          <a:lstStyle/>
          <a:p>
            <a:r>
              <a:rPr lang="es-PE" sz="2400" b="1" dirty="0">
                <a:solidFill>
                  <a:srgbClr val="0070C0"/>
                </a:solidFill>
              </a:rPr>
              <a:t>IPRESS ONCOLÓGICAS MAPEADAS QUE CUENTAN CON ATENCIÓN DE RADIOTERAPIA</a:t>
            </a:r>
            <a:br>
              <a:rPr lang="es-PE" sz="2400" b="1" dirty="0">
                <a:solidFill>
                  <a:srgbClr val="0070C0"/>
                </a:solidFill>
              </a:rPr>
            </a:br>
            <a:r>
              <a:rPr lang="es-PE" b="1" dirty="0">
                <a:solidFill>
                  <a:srgbClr val="0070C0"/>
                </a:solidFill>
              </a:rPr>
              <a:t>Total de equipamiento para radioterapia externa y braquiterapia</a:t>
            </a:r>
            <a:endParaRPr lang="es-PE" sz="2000" b="1" dirty="0">
              <a:solidFill>
                <a:srgbClr val="0070C0"/>
              </a:solidFill>
            </a:endParaRPr>
          </a:p>
        </p:txBody>
      </p:sp>
      <p:sp>
        <p:nvSpPr>
          <p:cNvPr id="14" name="CuadroTexto 13">
            <a:extLst>
              <a:ext uri="{FF2B5EF4-FFF2-40B4-BE49-F238E27FC236}">
                <a16:creationId xmlns:a16="http://schemas.microsoft.com/office/drawing/2014/main" id="{9A21EF97-D57D-8311-AE2D-FA601BEAE939}"/>
              </a:ext>
            </a:extLst>
          </p:cNvPr>
          <p:cNvSpPr txBox="1"/>
          <p:nvPr/>
        </p:nvSpPr>
        <p:spPr>
          <a:xfrm>
            <a:off x="414100" y="6342401"/>
            <a:ext cx="8590963" cy="507831"/>
          </a:xfrm>
          <a:prstGeom prst="rect">
            <a:avLst/>
          </a:prstGeom>
          <a:noFill/>
        </p:spPr>
        <p:txBody>
          <a:bodyPr wrap="none" lIns="90000" tIns="0" bIns="0" rtlCol="0">
            <a:spAutoFit/>
          </a:bodyPr>
          <a:lstStyle/>
          <a:p>
            <a:r>
              <a:rPr lang="es-MX" sz="1100" b="1" dirty="0"/>
              <a:t>Fuente: </a:t>
            </a:r>
          </a:p>
          <a:p>
            <a:pPr marL="171450" indent="-171450">
              <a:buFontTx/>
              <a:buChar char="-"/>
            </a:pPr>
            <a:r>
              <a:rPr lang="en-US" sz="1100" dirty="0"/>
              <a:t>Leveling Up the Access to Radiation Therapy in Latin America: Economic Analysis of Investment, Equity, and Inclusion Opportunities Up to 2030. </a:t>
            </a:r>
          </a:p>
          <a:p>
            <a:pPr marL="171450" indent="-171450">
              <a:buFontTx/>
              <a:buChar char="-"/>
            </a:pPr>
            <a:r>
              <a:rPr lang="en-US" sz="1100" dirty="0" err="1"/>
              <a:t>Departamento</a:t>
            </a:r>
            <a:r>
              <a:rPr lang="en-US" sz="1100" dirty="0"/>
              <a:t> de </a:t>
            </a:r>
            <a:r>
              <a:rPr lang="en-US" sz="1100" dirty="0" err="1"/>
              <a:t>Normatividad</a:t>
            </a:r>
            <a:r>
              <a:rPr lang="en-US" sz="1100" dirty="0"/>
              <a:t>, Calidad y Control Nacional de </a:t>
            </a:r>
            <a:r>
              <a:rPr lang="en-US" sz="1100" dirty="0" err="1"/>
              <a:t>Servicios</a:t>
            </a:r>
            <a:r>
              <a:rPr lang="en-US" sz="1100" dirty="0"/>
              <a:t> </a:t>
            </a:r>
            <a:r>
              <a:rPr lang="en-US" sz="1100" dirty="0" err="1"/>
              <a:t>Oncologicos</a:t>
            </a:r>
            <a:r>
              <a:rPr lang="en-US" sz="1100" dirty="0"/>
              <a:t> - DICON</a:t>
            </a:r>
          </a:p>
        </p:txBody>
      </p:sp>
      <p:graphicFrame>
        <p:nvGraphicFramePr>
          <p:cNvPr id="3" name="Objeto 2">
            <a:extLst>
              <a:ext uri="{FF2B5EF4-FFF2-40B4-BE49-F238E27FC236}">
                <a16:creationId xmlns:a16="http://schemas.microsoft.com/office/drawing/2014/main" id="{5667DA58-66C9-C5C5-4A79-36C2BFB2550A}"/>
              </a:ext>
            </a:extLst>
          </p:cNvPr>
          <p:cNvGraphicFramePr>
            <a:graphicFrameLocks noChangeAspect="1"/>
          </p:cNvGraphicFramePr>
          <p:nvPr>
            <p:extLst>
              <p:ext uri="{D42A27DB-BD31-4B8C-83A1-F6EECF244321}">
                <p14:modId xmlns:p14="http://schemas.microsoft.com/office/powerpoint/2010/main" val="2046942017"/>
              </p:ext>
            </p:extLst>
          </p:nvPr>
        </p:nvGraphicFramePr>
        <p:xfrm>
          <a:off x="427353" y="1201773"/>
          <a:ext cx="11039224" cy="5263035"/>
        </p:xfrm>
        <a:graphic>
          <a:graphicData uri="http://schemas.openxmlformats.org/presentationml/2006/ole">
            <mc:AlternateContent xmlns:mc="http://schemas.openxmlformats.org/markup-compatibility/2006">
              <mc:Choice xmlns:v="urn:schemas-microsoft-com:vml" Requires="v">
                <p:oleObj name="Worksheet" r:id="rId4" imgW="12706516" imgH="6057861" progId="Excel.Sheet.12">
                  <p:embed/>
                </p:oleObj>
              </mc:Choice>
              <mc:Fallback>
                <p:oleObj name="Worksheet" r:id="rId4" imgW="12706516" imgH="6057861" progId="Excel.Sheet.12">
                  <p:embed/>
                  <p:pic>
                    <p:nvPicPr>
                      <p:cNvPr id="3" name="Objeto 2">
                        <a:extLst>
                          <a:ext uri="{FF2B5EF4-FFF2-40B4-BE49-F238E27FC236}">
                            <a16:creationId xmlns:a16="http://schemas.microsoft.com/office/drawing/2014/main" id="{5667DA58-66C9-C5C5-4A79-36C2BFB2550A}"/>
                          </a:ext>
                        </a:extLst>
                      </p:cNvPr>
                      <p:cNvPicPr/>
                      <p:nvPr/>
                    </p:nvPicPr>
                    <p:blipFill>
                      <a:blip r:embed="rId5"/>
                      <a:stretch>
                        <a:fillRect/>
                      </a:stretch>
                    </p:blipFill>
                    <p:spPr>
                      <a:xfrm>
                        <a:off x="427353" y="1201773"/>
                        <a:ext cx="11039224" cy="5263035"/>
                      </a:xfrm>
                      <a:prstGeom prst="rect">
                        <a:avLst/>
                      </a:prstGeom>
                    </p:spPr>
                  </p:pic>
                </p:oleObj>
              </mc:Fallback>
            </mc:AlternateContent>
          </a:graphicData>
        </a:graphic>
      </p:graphicFrame>
    </p:spTree>
    <p:extLst>
      <p:ext uri="{BB962C8B-B14F-4D97-AF65-F5344CB8AC3E}">
        <p14:creationId xmlns:p14="http://schemas.microsoft.com/office/powerpoint/2010/main" val="2940063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AC147B92-3E10-25EF-17C1-B725DBEBE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nmunochemInstituto Nacional de Enfermedades Neoplásicas">
            <a:extLst>
              <a:ext uri="{FF2B5EF4-FFF2-40B4-BE49-F238E27FC236}">
                <a16:creationId xmlns:a16="http://schemas.microsoft.com/office/drawing/2014/main" id="{1A3BF2F4-8D39-BCD3-5772-32864F742E1C}"/>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F1CEE31-0091-C029-B600-FA0E88C89C18}"/>
              </a:ext>
            </a:extLst>
          </p:cNvPr>
          <p:cNvSpPr txBox="1"/>
          <p:nvPr/>
        </p:nvSpPr>
        <p:spPr>
          <a:xfrm>
            <a:off x="414100" y="549197"/>
            <a:ext cx="8414098" cy="738664"/>
          </a:xfrm>
          <a:prstGeom prst="rect">
            <a:avLst/>
          </a:prstGeom>
          <a:noFill/>
        </p:spPr>
        <p:txBody>
          <a:bodyPr wrap="none" rtlCol="0">
            <a:spAutoFit/>
          </a:bodyPr>
          <a:lstStyle/>
          <a:p>
            <a:r>
              <a:rPr lang="es-PE" sz="2400" b="1" dirty="0">
                <a:solidFill>
                  <a:srgbClr val="0070C0"/>
                </a:solidFill>
              </a:rPr>
              <a:t>ESTIMACIÓN MEDIANTE LA REGRESIÓN CUANTILICA</a:t>
            </a:r>
            <a:br>
              <a:rPr lang="es-PE" sz="2400" b="1" dirty="0">
                <a:solidFill>
                  <a:srgbClr val="0070C0"/>
                </a:solidFill>
              </a:rPr>
            </a:br>
            <a:r>
              <a:rPr lang="es-PE" b="1" dirty="0">
                <a:solidFill>
                  <a:srgbClr val="0070C0"/>
                </a:solidFill>
              </a:rPr>
              <a:t>Aplicado para estimar el tiempo de desplazamiento mediante la distancia ortodrómica</a:t>
            </a:r>
            <a:endParaRPr lang="es-PE" sz="2000" b="1" dirty="0">
              <a:solidFill>
                <a:srgbClr val="0070C0"/>
              </a:solidFill>
            </a:endParaRPr>
          </a:p>
        </p:txBody>
      </p:sp>
      <p:pic>
        <p:nvPicPr>
          <p:cNvPr id="8" name="Imagen 7">
            <a:extLst>
              <a:ext uri="{FF2B5EF4-FFF2-40B4-BE49-F238E27FC236}">
                <a16:creationId xmlns:a16="http://schemas.microsoft.com/office/drawing/2014/main" id="{0706092A-6B53-4DE4-D73E-9A20E7B6E363}"/>
              </a:ext>
            </a:extLst>
          </p:cNvPr>
          <p:cNvPicPr>
            <a:picLocks noChangeAspect="1"/>
          </p:cNvPicPr>
          <p:nvPr/>
        </p:nvPicPr>
        <p:blipFill>
          <a:blip r:embed="rId4"/>
          <a:stretch>
            <a:fillRect/>
          </a:stretch>
        </p:blipFill>
        <p:spPr>
          <a:xfrm>
            <a:off x="116053" y="1352361"/>
            <a:ext cx="9640595" cy="4828426"/>
          </a:xfrm>
          <a:prstGeom prst="rect">
            <a:avLst/>
          </a:prstGeom>
        </p:spPr>
      </p:pic>
      <p:sp>
        <p:nvSpPr>
          <p:cNvPr id="5" name="CuadroTexto 4">
            <a:extLst>
              <a:ext uri="{FF2B5EF4-FFF2-40B4-BE49-F238E27FC236}">
                <a16:creationId xmlns:a16="http://schemas.microsoft.com/office/drawing/2014/main" id="{9904A4E4-FAE4-293A-CEBB-2466107E856D}"/>
              </a:ext>
            </a:extLst>
          </p:cNvPr>
          <p:cNvSpPr txBox="1"/>
          <p:nvPr/>
        </p:nvSpPr>
        <p:spPr>
          <a:xfrm>
            <a:off x="9885773" y="1352360"/>
            <a:ext cx="2190173" cy="5262979"/>
          </a:xfrm>
          <a:prstGeom prst="rect">
            <a:avLst/>
          </a:prstGeom>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pPr algn="l"/>
            <a:r>
              <a:rPr lang="es-MX" sz="1400" dirty="0"/>
              <a:t>Se estima la distancia ortodrómica mediante la función </a:t>
            </a:r>
            <a:r>
              <a:rPr lang="es-MX" sz="1400" dirty="0" err="1"/>
              <a:t>distm</a:t>
            </a:r>
            <a:r>
              <a:rPr lang="es-MX" sz="1400" dirty="0"/>
              <a:t> del paquete “</a:t>
            </a:r>
            <a:r>
              <a:rPr lang="es-MX" sz="1400" dirty="0" err="1"/>
              <a:t>geosphere</a:t>
            </a:r>
            <a:r>
              <a:rPr lang="es-MX" sz="1400" dirty="0"/>
              <a:t>” propio de R.</a:t>
            </a:r>
            <a:br>
              <a:rPr lang="es-MX" sz="1400" dirty="0"/>
            </a:br>
            <a:br>
              <a:rPr lang="es-MX" sz="1400" dirty="0"/>
            </a:br>
            <a:r>
              <a:rPr lang="es-MX" sz="1400" dirty="0"/>
              <a:t>Cada punto del grafico representa un distrito, el color representa una IPRESS, el valor en el eje X y </a:t>
            </a:r>
            <a:r>
              <a:rPr lang="es-MX" sz="1400" dirty="0" err="1"/>
              <a:t>Y</a:t>
            </a:r>
            <a:r>
              <a:rPr lang="es-MX" sz="1400" dirty="0"/>
              <a:t> representa la distancia ortodrómica y el tiempo de desplazamiento de los distritos a la IPRESS respectivamente.</a:t>
            </a:r>
            <a:br>
              <a:rPr lang="es-MX" sz="1400" dirty="0"/>
            </a:br>
            <a:br>
              <a:rPr lang="es-MX" sz="1400" dirty="0"/>
            </a:br>
            <a:r>
              <a:rPr lang="es-MX" sz="1400" dirty="0"/>
              <a:t>Observamos que existe una dependencia directa entre la distancia ortodrómica y el tiempo de desplazamiento y aumento en la variabilidad de los datos, en este tipo de datos es recomendable usar una </a:t>
            </a:r>
            <a:r>
              <a:rPr lang="es-MX" sz="1400" b="1" dirty="0"/>
              <a:t>regresión cuantilica</a:t>
            </a:r>
            <a:r>
              <a:rPr lang="es-MX" sz="1400" dirty="0"/>
              <a:t>.</a:t>
            </a:r>
            <a:endParaRPr lang="es-PE" sz="1400" dirty="0"/>
          </a:p>
        </p:txBody>
      </p:sp>
    </p:spTree>
    <p:extLst>
      <p:ext uri="{BB962C8B-B14F-4D97-AF65-F5344CB8AC3E}">
        <p14:creationId xmlns:p14="http://schemas.microsoft.com/office/powerpoint/2010/main" val="3193852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EE6539DF-2A56-F0E7-60B4-F36670924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nmunochemInstituto Nacional de Enfermedades Neoplásicas">
            <a:extLst>
              <a:ext uri="{FF2B5EF4-FFF2-40B4-BE49-F238E27FC236}">
                <a16:creationId xmlns:a16="http://schemas.microsoft.com/office/drawing/2014/main" id="{F07D45BB-97D1-FB19-C2B5-22EF9E026B3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D896D0EE-77A3-FA22-7080-8EF81EFC4164}"/>
              </a:ext>
            </a:extLst>
          </p:cNvPr>
          <p:cNvPicPr>
            <a:picLocks noChangeAspect="1"/>
          </p:cNvPicPr>
          <p:nvPr/>
        </p:nvPicPr>
        <p:blipFill>
          <a:blip r:embed="rId4"/>
          <a:stretch>
            <a:fillRect/>
          </a:stretch>
        </p:blipFill>
        <p:spPr>
          <a:xfrm>
            <a:off x="64258" y="1475985"/>
            <a:ext cx="4012776" cy="2000736"/>
          </a:xfrm>
          <a:prstGeom prst="rect">
            <a:avLst/>
          </a:prstGeom>
        </p:spPr>
      </p:pic>
      <p:pic>
        <p:nvPicPr>
          <p:cNvPr id="10" name="Imagen 9">
            <a:extLst>
              <a:ext uri="{FF2B5EF4-FFF2-40B4-BE49-F238E27FC236}">
                <a16:creationId xmlns:a16="http://schemas.microsoft.com/office/drawing/2014/main" id="{DE6450CC-CC11-FFB9-D4C8-6B9438158D83}"/>
              </a:ext>
            </a:extLst>
          </p:cNvPr>
          <p:cNvPicPr>
            <a:picLocks noChangeAspect="1"/>
          </p:cNvPicPr>
          <p:nvPr/>
        </p:nvPicPr>
        <p:blipFill>
          <a:blip r:embed="rId5"/>
          <a:stretch>
            <a:fillRect/>
          </a:stretch>
        </p:blipFill>
        <p:spPr>
          <a:xfrm>
            <a:off x="4077034" y="3087001"/>
            <a:ext cx="4037932" cy="2000736"/>
          </a:xfrm>
          <a:prstGeom prst="rect">
            <a:avLst/>
          </a:prstGeom>
        </p:spPr>
      </p:pic>
      <p:pic>
        <p:nvPicPr>
          <p:cNvPr id="12" name="Imagen 11">
            <a:extLst>
              <a:ext uri="{FF2B5EF4-FFF2-40B4-BE49-F238E27FC236}">
                <a16:creationId xmlns:a16="http://schemas.microsoft.com/office/drawing/2014/main" id="{628DF091-2A9A-AA32-850D-6F3243CFEDBB}"/>
              </a:ext>
            </a:extLst>
          </p:cNvPr>
          <p:cNvPicPr>
            <a:picLocks noChangeAspect="1"/>
          </p:cNvPicPr>
          <p:nvPr/>
        </p:nvPicPr>
        <p:blipFill>
          <a:blip r:embed="rId6"/>
          <a:stretch>
            <a:fillRect/>
          </a:stretch>
        </p:blipFill>
        <p:spPr>
          <a:xfrm>
            <a:off x="8170650" y="4887082"/>
            <a:ext cx="4001471" cy="2000736"/>
          </a:xfrm>
          <a:prstGeom prst="rect">
            <a:avLst/>
          </a:prstGeom>
        </p:spPr>
      </p:pic>
      <p:sp>
        <p:nvSpPr>
          <p:cNvPr id="5" name="Flecha: doblada 4">
            <a:extLst>
              <a:ext uri="{FF2B5EF4-FFF2-40B4-BE49-F238E27FC236}">
                <a16:creationId xmlns:a16="http://schemas.microsoft.com/office/drawing/2014/main" id="{78D4637D-E6DB-4217-0ED4-853337644141}"/>
              </a:ext>
            </a:extLst>
          </p:cNvPr>
          <p:cNvSpPr/>
          <p:nvPr/>
        </p:nvSpPr>
        <p:spPr>
          <a:xfrm rot="5400000">
            <a:off x="4107462" y="2681176"/>
            <a:ext cx="360958" cy="421814"/>
          </a:xfrm>
          <a:prstGeom prst="bentArrow">
            <a:avLst>
              <a:gd name="adj1" fmla="val 25000"/>
              <a:gd name="adj2" fmla="val 35526"/>
              <a:gd name="adj3" fmla="val 37281"/>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6" name="Flecha: doblada 5">
            <a:extLst>
              <a:ext uri="{FF2B5EF4-FFF2-40B4-BE49-F238E27FC236}">
                <a16:creationId xmlns:a16="http://schemas.microsoft.com/office/drawing/2014/main" id="{FF983633-209E-7AD3-41A3-A20E482E86F6}"/>
              </a:ext>
            </a:extLst>
          </p:cNvPr>
          <p:cNvSpPr/>
          <p:nvPr/>
        </p:nvSpPr>
        <p:spPr>
          <a:xfrm rot="5400000">
            <a:off x="8201078" y="4465878"/>
            <a:ext cx="360958" cy="421814"/>
          </a:xfrm>
          <a:prstGeom prst="bentArrow">
            <a:avLst>
              <a:gd name="adj1" fmla="val 25000"/>
              <a:gd name="adj2" fmla="val 35526"/>
              <a:gd name="adj3" fmla="val 37281"/>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7" name="CuadroTexto 6">
            <a:extLst>
              <a:ext uri="{FF2B5EF4-FFF2-40B4-BE49-F238E27FC236}">
                <a16:creationId xmlns:a16="http://schemas.microsoft.com/office/drawing/2014/main" id="{7E6435CC-BBD3-4EE6-8E7C-415C6381B0C9}"/>
              </a:ext>
            </a:extLst>
          </p:cNvPr>
          <p:cNvSpPr txBox="1"/>
          <p:nvPr/>
        </p:nvSpPr>
        <p:spPr>
          <a:xfrm>
            <a:off x="4287941" y="1708630"/>
            <a:ext cx="3245920" cy="954107"/>
          </a:xfrm>
          <a:prstGeom prst="rect">
            <a:avLst/>
          </a:prstGeom>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r>
              <a:rPr lang="es-MX" sz="1400" dirty="0"/>
              <a:t>Se procede aplicar la regresión cuantilica por IPRESS, el conjunto de datos se separa en dos subconjuntos, uno de </a:t>
            </a:r>
            <a:r>
              <a:rPr lang="es-MX" sz="1400" dirty="0" err="1"/>
              <a:t>train</a:t>
            </a:r>
            <a:r>
              <a:rPr lang="es-MX" sz="1400" dirty="0"/>
              <a:t> (70%) y test (30%).</a:t>
            </a:r>
            <a:endParaRPr lang="es-PE" sz="1400" dirty="0"/>
          </a:p>
        </p:txBody>
      </p:sp>
      <p:sp>
        <p:nvSpPr>
          <p:cNvPr id="9" name="CuadroTexto 8">
            <a:extLst>
              <a:ext uri="{FF2B5EF4-FFF2-40B4-BE49-F238E27FC236}">
                <a16:creationId xmlns:a16="http://schemas.microsoft.com/office/drawing/2014/main" id="{AA8BEFBB-2FDF-42CF-2AA9-B84D0B95BD12}"/>
              </a:ext>
            </a:extLst>
          </p:cNvPr>
          <p:cNvSpPr txBox="1"/>
          <p:nvPr/>
        </p:nvSpPr>
        <p:spPr>
          <a:xfrm>
            <a:off x="414100" y="549197"/>
            <a:ext cx="8414098" cy="738664"/>
          </a:xfrm>
          <a:prstGeom prst="rect">
            <a:avLst/>
          </a:prstGeom>
          <a:noFill/>
        </p:spPr>
        <p:txBody>
          <a:bodyPr wrap="none" rtlCol="0">
            <a:spAutoFit/>
          </a:bodyPr>
          <a:lstStyle/>
          <a:p>
            <a:r>
              <a:rPr lang="es-PE" sz="2400" b="1" dirty="0">
                <a:solidFill>
                  <a:srgbClr val="0070C0"/>
                </a:solidFill>
              </a:rPr>
              <a:t>ESTIMACIÓN MEDIANTE LA REGRESIÓN CUANTILICA</a:t>
            </a:r>
            <a:br>
              <a:rPr lang="es-PE" sz="2400" b="1" dirty="0">
                <a:solidFill>
                  <a:srgbClr val="0070C0"/>
                </a:solidFill>
              </a:rPr>
            </a:br>
            <a:r>
              <a:rPr lang="es-PE" b="1" dirty="0">
                <a:solidFill>
                  <a:srgbClr val="0070C0"/>
                </a:solidFill>
              </a:rPr>
              <a:t>Aplicado para estimar el tiempo de desplazamiento mediante la distancia ortodrómica</a:t>
            </a:r>
            <a:endParaRPr lang="es-PE" sz="2000" b="1" dirty="0">
              <a:solidFill>
                <a:srgbClr val="0070C0"/>
              </a:solidFill>
            </a:endParaRPr>
          </a:p>
        </p:txBody>
      </p:sp>
      <p:sp>
        <p:nvSpPr>
          <p:cNvPr id="13" name="CuadroTexto 12">
            <a:extLst>
              <a:ext uri="{FF2B5EF4-FFF2-40B4-BE49-F238E27FC236}">
                <a16:creationId xmlns:a16="http://schemas.microsoft.com/office/drawing/2014/main" id="{0ECA5EDB-BEC4-2A6A-380A-52995BAD9D41}"/>
              </a:ext>
            </a:extLst>
          </p:cNvPr>
          <p:cNvSpPr txBox="1"/>
          <p:nvPr/>
        </p:nvSpPr>
        <p:spPr>
          <a:xfrm>
            <a:off x="342581" y="3652722"/>
            <a:ext cx="3230713" cy="954107"/>
          </a:xfrm>
          <a:prstGeom prst="rect">
            <a:avLst/>
          </a:prstGeom>
        </p:spPr>
        <p:txBody>
          <a:bodyPr wrap="square" lIns="0" rIns="0">
            <a:spAutoFit/>
          </a:bodyPr>
          <a:lstStyle>
            <a:defPPr>
              <a:defRPr lang="es-PE"/>
            </a:defPPr>
            <a:lvl1pPr algn="ctr">
              <a:defRPr sz="1400">
                <a:solidFill>
                  <a:srgbClr val="000000"/>
                </a:solidFill>
                <a:latin typeface="Arial" panose="020B0604020202020204" pitchFamily="34" charset="0"/>
              </a:defRPr>
            </a:lvl1pPr>
          </a:lstStyle>
          <a:p>
            <a:r>
              <a:rPr lang="es-MX" dirty="0"/>
              <a:t>Los datos de entrenamiento sirven para entrenar la regresión cuantilica sin intercepto con diferentes </a:t>
            </a:r>
            <a:r>
              <a:rPr lang="es-MX" dirty="0" err="1"/>
              <a:t>tau’s</a:t>
            </a:r>
            <a:r>
              <a:rPr lang="es-MX" dirty="0"/>
              <a:t> (el cual se está estimando), </a:t>
            </a:r>
            <a:endParaRPr lang="es-PE" dirty="0"/>
          </a:p>
        </p:txBody>
      </p:sp>
      <p:sp>
        <p:nvSpPr>
          <p:cNvPr id="14" name="CuadroTexto 13">
            <a:extLst>
              <a:ext uri="{FF2B5EF4-FFF2-40B4-BE49-F238E27FC236}">
                <a16:creationId xmlns:a16="http://schemas.microsoft.com/office/drawing/2014/main" id="{C10A222E-D559-B8A6-A3C8-BCBE27285004}"/>
              </a:ext>
            </a:extLst>
          </p:cNvPr>
          <p:cNvSpPr txBox="1"/>
          <p:nvPr/>
        </p:nvSpPr>
        <p:spPr>
          <a:xfrm>
            <a:off x="8497957" y="3471843"/>
            <a:ext cx="3351462" cy="1384995"/>
          </a:xfrm>
          <a:prstGeom prst="rect">
            <a:avLst/>
          </a:prstGeom>
        </p:spPr>
        <p:txBody>
          <a:bodyPr wrap="square" lIns="0" rIns="0">
            <a:spAutoFit/>
          </a:bodyPr>
          <a:lstStyle>
            <a:defPPr>
              <a:defRPr lang="es-PE"/>
            </a:defPPr>
            <a:lvl1pPr algn="ctr">
              <a:defRPr sz="1400">
                <a:solidFill>
                  <a:srgbClr val="000000"/>
                </a:solidFill>
                <a:latin typeface="Arial" panose="020B0604020202020204" pitchFamily="34" charset="0"/>
              </a:defRPr>
            </a:lvl1pPr>
          </a:lstStyle>
          <a:p>
            <a:r>
              <a:rPr lang="es-MX" dirty="0"/>
              <a:t>Mediante los datos de testeo se estiman los tiempos de desplazamiento para los diferentes </a:t>
            </a:r>
            <a:r>
              <a:rPr lang="es-MX" dirty="0" err="1"/>
              <a:t>tau’s</a:t>
            </a:r>
            <a:r>
              <a:rPr lang="es-MX" dirty="0"/>
              <a:t> y se calcula el MAE (Error Absoluto Medio) como medida de precisión para elegir el tau con menor error absoluto medio.</a:t>
            </a:r>
            <a:endParaRPr lang="es-PE" dirty="0"/>
          </a:p>
        </p:txBody>
      </p:sp>
      <p:sp>
        <p:nvSpPr>
          <p:cNvPr id="15" name="CuadroTexto 14">
            <a:extLst>
              <a:ext uri="{FF2B5EF4-FFF2-40B4-BE49-F238E27FC236}">
                <a16:creationId xmlns:a16="http://schemas.microsoft.com/office/drawing/2014/main" id="{20484887-5A99-F030-0CA6-CCC941E6E43E}"/>
              </a:ext>
            </a:extLst>
          </p:cNvPr>
          <p:cNvSpPr txBox="1"/>
          <p:nvPr/>
        </p:nvSpPr>
        <p:spPr>
          <a:xfrm>
            <a:off x="4287941" y="5380578"/>
            <a:ext cx="3609272" cy="1169551"/>
          </a:xfrm>
          <a:prstGeom prst="rect">
            <a:avLst/>
          </a:prstGeom>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r>
              <a:rPr lang="es-MX" sz="1400" dirty="0"/>
              <a:t>Para finalizar, se emplea la regresión </a:t>
            </a:r>
            <a:r>
              <a:rPr lang="es-MX" sz="1400" dirty="0" err="1"/>
              <a:t>cuantilica</a:t>
            </a:r>
            <a:r>
              <a:rPr lang="es-MX" sz="1400" dirty="0"/>
              <a:t> con el fin de estimar los tiempos de desplazamiento de los 50 distritos que no pertenecen a las regiones de Loreto, San Martín y Ucayali.</a:t>
            </a:r>
            <a:endParaRPr lang="es-PE" sz="1400" dirty="0"/>
          </a:p>
        </p:txBody>
      </p:sp>
    </p:spTree>
    <p:extLst>
      <p:ext uri="{BB962C8B-B14F-4D97-AF65-F5344CB8AC3E}">
        <p14:creationId xmlns:p14="http://schemas.microsoft.com/office/powerpoint/2010/main" val="2732427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F92572D2-ADD4-8BA3-9ADE-989C9738D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nmunochemInstituto Nacional de Enfermedades Neoplásicas">
            <a:extLst>
              <a:ext uri="{FF2B5EF4-FFF2-40B4-BE49-F238E27FC236}">
                <a16:creationId xmlns:a16="http://schemas.microsoft.com/office/drawing/2014/main" id="{41876794-C9B8-E8CB-0840-08D0C71ABAD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863639F6-9998-A045-33E1-585D4DD82EEA}"/>
              </a:ext>
            </a:extLst>
          </p:cNvPr>
          <p:cNvPicPr>
            <a:picLocks noChangeAspect="1"/>
          </p:cNvPicPr>
          <p:nvPr/>
        </p:nvPicPr>
        <p:blipFill>
          <a:blip r:embed="rId4"/>
          <a:stretch>
            <a:fillRect/>
          </a:stretch>
        </p:blipFill>
        <p:spPr>
          <a:xfrm>
            <a:off x="1366271" y="1974455"/>
            <a:ext cx="3588205" cy="4325112"/>
          </a:xfrm>
          <a:prstGeom prst="rect">
            <a:avLst/>
          </a:prstGeom>
        </p:spPr>
      </p:pic>
      <p:pic>
        <p:nvPicPr>
          <p:cNvPr id="8" name="Imagen 7">
            <a:extLst>
              <a:ext uri="{FF2B5EF4-FFF2-40B4-BE49-F238E27FC236}">
                <a16:creationId xmlns:a16="http://schemas.microsoft.com/office/drawing/2014/main" id="{17A5D647-0AEF-FAAF-82BC-3296DC6DA8F4}"/>
              </a:ext>
            </a:extLst>
          </p:cNvPr>
          <p:cNvPicPr>
            <a:picLocks noChangeAspect="1"/>
          </p:cNvPicPr>
          <p:nvPr/>
        </p:nvPicPr>
        <p:blipFill>
          <a:blip r:embed="rId5"/>
          <a:stretch>
            <a:fillRect/>
          </a:stretch>
        </p:blipFill>
        <p:spPr>
          <a:xfrm>
            <a:off x="7392313" y="1984881"/>
            <a:ext cx="3588204" cy="4343616"/>
          </a:xfrm>
          <a:prstGeom prst="rect">
            <a:avLst/>
          </a:prstGeom>
        </p:spPr>
      </p:pic>
      <p:sp>
        <p:nvSpPr>
          <p:cNvPr id="5" name="CuadroTexto 4">
            <a:extLst>
              <a:ext uri="{FF2B5EF4-FFF2-40B4-BE49-F238E27FC236}">
                <a16:creationId xmlns:a16="http://schemas.microsoft.com/office/drawing/2014/main" id="{9308E2E9-025A-7B93-63DC-88A21FEBDCE9}"/>
              </a:ext>
            </a:extLst>
          </p:cNvPr>
          <p:cNvSpPr txBox="1"/>
          <p:nvPr/>
        </p:nvSpPr>
        <p:spPr>
          <a:xfrm>
            <a:off x="414100" y="549197"/>
            <a:ext cx="8414098" cy="738664"/>
          </a:xfrm>
          <a:prstGeom prst="rect">
            <a:avLst/>
          </a:prstGeom>
          <a:noFill/>
        </p:spPr>
        <p:txBody>
          <a:bodyPr wrap="none" rtlCol="0">
            <a:spAutoFit/>
          </a:bodyPr>
          <a:lstStyle/>
          <a:p>
            <a:r>
              <a:rPr lang="es-PE" sz="2400" b="1" dirty="0">
                <a:solidFill>
                  <a:srgbClr val="0070C0"/>
                </a:solidFill>
              </a:rPr>
              <a:t>ESTIMACIÓN MEDIANTE LA REGRESIÓN CUANTILICA</a:t>
            </a:r>
            <a:br>
              <a:rPr lang="es-PE" sz="2400" b="1" dirty="0">
                <a:solidFill>
                  <a:srgbClr val="0070C0"/>
                </a:solidFill>
              </a:rPr>
            </a:br>
            <a:r>
              <a:rPr lang="es-PE" b="1" dirty="0">
                <a:solidFill>
                  <a:srgbClr val="0070C0"/>
                </a:solidFill>
              </a:rPr>
              <a:t>Aplicado para estimar el tiempo de desplazamiento mediante la distancia ortodrómica</a:t>
            </a:r>
            <a:endParaRPr lang="es-PE" sz="2000" b="1" dirty="0">
              <a:solidFill>
                <a:srgbClr val="0070C0"/>
              </a:solidFill>
            </a:endParaRPr>
          </a:p>
        </p:txBody>
      </p:sp>
      <p:sp>
        <p:nvSpPr>
          <p:cNvPr id="9" name="Flecha: a la derecha con bandas 8">
            <a:extLst>
              <a:ext uri="{FF2B5EF4-FFF2-40B4-BE49-F238E27FC236}">
                <a16:creationId xmlns:a16="http://schemas.microsoft.com/office/drawing/2014/main" id="{D9F5EA7E-1C73-DF4F-78BF-A696782CEF1A}"/>
              </a:ext>
            </a:extLst>
          </p:cNvPr>
          <p:cNvSpPr/>
          <p:nvPr/>
        </p:nvSpPr>
        <p:spPr>
          <a:xfrm>
            <a:off x="5361015" y="3223967"/>
            <a:ext cx="1469969" cy="1094167"/>
          </a:xfrm>
          <a:prstGeom prst="striped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C009F786-C0FF-6756-8B53-870A8498C393}"/>
              </a:ext>
            </a:extLst>
          </p:cNvPr>
          <p:cNvSpPr/>
          <p:nvPr/>
        </p:nvSpPr>
        <p:spPr>
          <a:xfrm>
            <a:off x="1518670" y="1644867"/>
            <a:ext cx="2872509" cy="316130"/>
          </a:xfrm>
          <a:prstGeom prst="rect">
            <a:avLst/>
          </a:prstGeom>
          <a:solidFill>
            <a:schemeClr val="bg1">
              <a:lumMod val="5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lIns="0" tIns="36000" rIns="0" bIns="36000" rtlCol="0" anchor="ctr"/>
          <a:lstStyle/>
          <a:p>
            <a:pPr algn="ctr"/>
            <a:r>
              <a:rPr lang="es-MX" dirty="0"/>
              <a:t>Accesibilidad – API GOOGLE</a:t>
            </a:r>
            <a:endParaRPr lang="es-PE" dirty="0"/>
          </a:p>
        </p:txBody>
      </p:sp>
      <p:sp>
        <p:nvSpPr>
          <p:cNvPr id="12" name="Rectángulo 11">
            <a:extLst>
              <a:ext uri="{FF2B5EF4-FFF2-40B4-BE49-F238E27FC236}">
                <a16:creationId xmlns:a16="http://schemas.microsoft.com/office/drawing/2014/main" id="{34E8C67A-6DC8-8C8F-2235-D2A6A978A78E}"/>
              </a:ext>
            </a:extLst>
          </p:cNvPr>
          <p:cNvSpPr/>
          <p:nvPr/>
        </p:nvSpPr>
        <p:spPr>
          <a:xfrm>
            <a:off x="7497926" y="1649883"/>
            <a:ext cx="2960255" cy="316130"/>
          </a:xfrm>
          <a:prstGeom prst="rect">
            <a:avLst/>
          </a:prstGeom>
          <a:solidFill>
            <a:schemeClr val="accent6"/>
          </a:solidFill>
          <a:ln>
            <a:noFill/>
          </a:ln>
        </p:spPr>
        <p:style>
          <a:lnRef idx="2">
            <a:schemeClr val="accent3">
              <a:shade val="15000"/>
            </a:schemeClr>
          </a:lnRef>
          <a:fillRef idx="1">
            <a:schemeClr val="accent3"/>
          </a:fillRef>
          <a:effectRef idx="0">
            <a:schemeClr val="accent3"/>
          </a:effectRef>
          <a:fontRef idx="minor">
            <a:schemeClr val="lt1"/>
          </a:fontRef>
        </p:style>
        <p:txBody>
          <a:bodyPr lIns="0" tIns="36000" rIns="0" bIns="36000" rtlCol="0" anchor="ctr"/>
          <a:lstStyle/>
          <a:p>
            <a:pPr algn="ctr"/>
            <a:r>
              <a:rPr lang="es-MX" dirty="0"/>
              <a:t>Accesibilidad – API + Regresión</a:t>
            </a:r>
            <a:endParaRPr lang="es-PE" dirty="0"/>
          </a:p>
        </p:txBody>
      </p:sp>
      <p:sp>
        <p:nvSpPr>
          <p:cNvPr id="13" name="CuadroTexto 12">
            <a:extLst>
              <a:ext uri="{FF2B5EF4-FFF2-40B4-BE49-F238E27FC236}">
                <a16:creationId xmlns:a16="http://schemas.microsoft.com/office/drawing/2014/main" id="{152F612E-DF09-2BC6-17A7-8A44A4E627DA}"/>
              </a:ext>
            </a:extLst>
          </p:cNvPr>
          <p:cNvSpPr txBox="1"/>
          <p:nvPr/>
        </p:nvSpPr>
        <p:spPr>
          <a:xfrm>
            <a:off x="5200834" y="4798338"/>
            <a:ext cx="1790330" cy="1169551"/>
          </a:xfrm>
          <a:prstGeom prst="rect">
            <a:avLst/>
          </a:prstGeom>
        </p:spPr>
        <p:txBody>
          <a:bodyPr wrap="square" lIns="0" rIns="0">
            <a:spAutoFit/>
          </a:bodyPr>
          <a:lstStyle>
            <a:defPPr>
              <a:defRPr lang="es-PE"/>
            </a:defPPr>
            <a:lvl1pPr>
              <a:defRPr sz="1400">
                <a:solidFill>
                  <a:srgbClr val="000000"/>
                </a:solidFill>
                <a:latin typeface="Arial" panose="020B0604020202020204" pitchFamily="34" charset="0"/>
              </a:defRPr>
            </a:lvl1pPr>
          </a:lstStyle>
          <a:p>
            <a:pPr algn="ctr"/>
            <a:r>
              <a:rPr lang="es-MX" dirty="0"/>
              <a:t>110 distritos inaccesibles </a:t>
            </a:r>
            <a:r>
              <a:rPr lang="es-MX" dirty="0">
                <a:sym typeface="Wingdings" panose="05000000000000000000" pitchFamily="2" charset="2"/>
              </a:rPr>
              <a:t> </a:t>
            </a:r>
            <a:r>
              <a:rPr lang="es-MX" dirty="0"/>
              <a:t>55 distritos inaccesibles (Loreto, San Martín y Ucayali)</a:t>
            </a:r>
            <a:endParaRPr lang="es-PE" dirty="0"/>
          </a:p>
        </p:txBody>
      </p:sp>
    </p:spTree>
    <p:extLst>
      <p:ext uri="{BB962C8B-B14F-4D97-AF65-F5344CB8AC3E}">
        <p14:creationId xmlns:p14="http://schemas.microsoft.com/office/powerpoint/2010/main" val="3999253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o 7">
            <a:extLst>
              <a:ext uri="{FF2B5EF4-FFF2-40B4-BE49-F238E27FC236}">
                <a16:creationId xmlns:a16="http://schemas.microsoft.com/office/drawing/2014/main" id="{B815EEC1-D467-752D-81D4-6C170A6C55EA}"/>
              </a:ext>
            </a:extLst>
          </p:cNvPr>
          <p:cNvGraphicFramePr>
            <a:graphicFrameLocks noChangeAspect="1"/>
          </p:cNvGraphicFramePr>
          <p:nvPr/>
        </p:nvGraphicFramePr>
        <p:xfrm>
          <a:off x="804843" y="2188763"/>
          <a:ext cx="6146636" cy="1323733"/>
        </p:xfrm>
        <a:graphic>
          <a:graphicData uri="http://schemas.openxmlformats.org/presentationml/2006/ole">
            <mc:AlternateContent xmlns:mc="http://schemas.openxmlformats.org/markup-compatibility/2006">
              <mc:Choice xmlns:v="urn:schemas-microsoft-com:vml" Requires="v">
                <p:oleObj name="Worksheet" r:id="rId2" imgW="5705370" imgH="1228879" progId="Excel.Sheet.12">
                  <p:embed/>
                </p:oleObj>
              </mc:Choice>
              <mc:Fallback>
                <p:oleObj name="Worksheet" r:id="rId2" imgW="5705370" imgH="1228879" progId="Excel.Sheet.12">
                  <p:embed/>
                  <p:pic>
                    <p:nvPicPr>
                      <p:cNvPr id="8" name="Objeto 7">
                        <a:extLst>
                          <a:ext uri="{FF2B5EF4-FFF2-40B4-BE49-F238E27FC236}">
                            <a16:creationId xmlns:a16="http://schemas.microsoft.com/office/drawing/2014/main" id="{B815EEC1-D467-752D-81D4-6C170A6C55EA}"/>
                          </a:ext>
                        </a:extLst>
                      </p:cNvPr>
                      <p:cNvPicPr/>
                      <p:nvPr/>
                    </p:nvPicPr>
                    <p:blipFill>
                      <a:blip r:embed="rId3"/>
                      <a:stretch>
                        <a:fillRect/>
                      </a:stretch>
                    </p:blipFill>
                    <p:spPr>
                      <a:xfrm>
                        <a:off x="804843" y="2188763"/>
                        <a:ext cx="6146636" cy="1323733"/>
                      </a:xfrm>
                      <a:prstGeom prst="rect">
                        <a:avLst/>
                      </a:prstGeom>
                    </p:spPr>
                  </p:pic>
                </p:oleObj>
              </mc:Fallback>
            </mc:AlternateContent>
          </a:graphicData>
        </a:graphic>
      </p:graphicFrame>
      <p:pic>
        <p:nvPicPr>
          <p:cNvPr id="4"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F8EE1926-4285-ABBE-E099-15371F38D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munochemInstituto Nacional de Enfermedades Neoplásicas">
            <a:extLst>
              <a:ext uri="{FF2B5EF4-FFF2-40B4-BE49-F238E27FC236}">
                <a16:creationId xmlns:a16="http://schemas.microsoft.com/office/drawing/2014/main" id="{2381F64C-8B42-6F3C-3149-3BCDC8158259}"/>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4BF9628B-DF38-6753-61A5-0B0075A2518F}"/>
              </a:ext>
            </a:extLst>
          </p:cNvPr>
          <p:cNvSpPr txBox="1"/>
          <p:nvPr/>
        </p:nvSpPr>
        <p:spPr>
          <a:xfrm>
            <a:off x="414100" y="549197"/>
            <a:ext cx="8841588" cy="738664"/>
          </a:xfrm>
          <a:prstGeom prst="rect">
            <a:avLst/>
          </a:prstGeom>
          <a:noFill/>
        </p:spPr>
        <p:txBody>
          <a:bodyPr wrap="none" rtlCol="0">
            <a:spAutoFit/>
          </a:bodyPr>
          <a:lstStyle/>
          <a:p>
            <a:r>
              <a:rPr lang="es-PE" sz="2400" b="1" dirty="0">
                <a:solidFill>
                  <a:srgbClr val="0070C0"/>
                </a:solidFill>
              </a:rPr>
              <a:t>LIMITACIONES DE LA INVESTIGACIÓN</a:t>
            </a:r>
            <a:br>
              <a:rPr lang="es-PE" sz="2400" b="1" dirty="0">
                <a:solidFill>
                  <a:srgbClr val="0070C0"/>
                </a:solidFill>
              </a:rPr>
            </a:br>
            <a:r>
              <a:rPr lang="es-PE" b="1" dirty="0">
                <a:solidFill>
                  <a:srgbClr val="0070C0"/>
                </a:solidFill>
              </a:rPr>
              <a:t>Accesibilidad vehicular: Medida como el tiempo de desplazamiento (API DISTANCE MATRIX)</a:t>
            </a:r>
            <a:endParaRPr lang="es-PE" sz="2000" b="1" dirty="0">
              <a:solidFill>
                <a:srgbClr val="0070C0"/>
              </a:solidFill>
            </a:endParaRPr>
          </a:p>
        </p:txBody>
      </p:sp>
      <p:sp>
        <p:nvSpPr>
          <p:cNvPr id="7" name="Rectángulo 6">
            <a:extLst>
              <a:ext uri="{FF2B5EF4-FFF2-40B4-BE49-F238E27FC236}">
                <a16:creationId xmlns:a16="http://schemas.microsoft.com/office/drawing/2014/main" id="{ECF50C46-8E1B-5588-9D40-53C3C6B9DEAA}"/>
              </a:ext>
            </a:extLst>
          </p:cNvPr>
          <p:cNvSpPr/>
          <p:nvPr/>
        </p:nvSpPr>
        <p:spPr>
          <a:xfrm>
            <a:off x="432733" y="1515472"/>
            <a:ext cx="7493193" cy="4539704"/>
          </a:xfrm>
          <a:prstGeom prst="rect">
            <a:avLst/>
          </a:prstGeom>
        </p:spPr>
        <p:txBody>
          <a:bodyPr wrap="square">
            <a:spAutoFit/>
          </a:bodyPr>
          <a:lstStyle/>
          <a:p>
            <a:pPr marL="285750" indent="-285750">
              <a:buFont typeface="Wingdings" panose="05000000000000000000" pitchFamily="2" charset="2"/>
              <a:buChar char="Ø"/>
            </a:pPr>
            <a:r>
              <a:rPr lang="es-ES" sz="1700" dirty="0">
                <a:solidFill>
                  <a:srgbClr val="000000"/>
                </a:solidFill>
                <a:latin typeface="Arial" panose="020B0604020202020204" pitchFamily="34" charset="0"/>
              </a:rPr>
              <a:t>Se ha identificado 55 distritos que no cuentan con acceso vehicular mediante el API de Google </a:t>
            </a:r>
            <a:r>
              <a:rPr lang="es-ES" sz="1700" dirty="0" err="1">
                <a:solidFill>
                  <a:srgbClr val="000000"/>
                </a:solidFill>
                <a:latin typeface="Arial" panose="020B0604020202020204" pitchFamily="34" charset="0"/>
              </a:rPr>
              <a:t>Maps</a:t>
            </a:r>
            <a:r>
              <a:rPr lang="es-ES" sz="1700" dirty="0">
                <a:solidFill>
                  <a:srgbClr val="000000"/>
                </a:solidFill>
                <a:latin typeface="Arial" panose="020B0604020202020204" pitchFamily="34" charset="0"/>
              </a:rPr>
              <a:t> o el modelo de Regresión </a:t>
            </a:r>
            <a:r>
              <a:rPr lang="es-ES" sz="1700" dirty="0" err="1">
                <a:solidFill>
                  <a:srgbClr val="000000"/>
                </a:solidFill>
                <a:latin typeface="Arial" panose="020B0604020202020204" pitchFamily="34" charset="0"/>
              </a:rPr>
              <a:t>Cuantílica</a:t>
            </a:r>
            <a:r>
              <a:rPr lang="es-ES" sz="1700" dirty="0">
                <a:solidFill>
                  <a:srgbClr val="000000"/>
                </a:solidFill>
                <a:latin typeface="Arial" panose="020B0604020202020204" pitchFamily="34" charset="0"/>
              </a:rPr>
              <a:t>.</a:t>
            </a:r>
          </a:p>
          <a:p>
            <a:pPr marL="285750" indent="-285750">
              <a:buFont typeface="Wingdings" panose="05000000000000000000" pitchFamily="2" charset="2"/>
              <a:buChar char="Ø"/>
            </a:pPr>
            <a:endParaRPr lang="es-ES" sz="1700" dirty="0">
              <a:solidFill>
                <a:srgbClr val="000000"/>
              </a:solidFill>
              <a:latin typeface="Arial" panose="020B0604020202020204" pitchFamily="34" charset="0"/>
            </a:endParaRPr>
          </a:p>
          <a:p>
            <a:endParaRPr lang="es-ES" sz="1700" dirty="0">
              <a:solidFill>
                <a:srgbClr val="000000"/>
              </a:solidFill>
              <a:latin typeface="Arial" panose="020B0604020202020204" pitchFamily="34" charset="0"/>
            </a:endParaRPr>
          </a:p>
          <a:p>
            <a:endParaRPr lang="es-ES" sz="1700" dirty="0">
              <a:solidFill>
                <a:srgbClr val="000000"/>
              </a:solidFill>
              <a:latin typeface="Arial" panose="020B0604020202020204" pitchFamily="34" charset="0"/>
            </a:endParaRPr>
          </a:p>
          <a:p>
            <a:endParaRPr lang="es-ES" sz="1700" dirty="0">
              <a:solidFill>
                <a:srgbClr val="000000"/>
              </a:solidFill>
              <a:latin typeface="Arial" panose="020B0604020202020204" pitchFamily="34" charset="0"/>
            </a:endParaRPr>
          </a:p>
          <a:p>
            <a:endParaRPr lang="es-ES" sz="1700" dirty="0">
              <a:solidFill>
                <a:srgbClr val="000000"/>
              </a:solidFill>
              <a:latin typeface="Arial" panose="020B0604020202020204" pitchFamily="34" charset="0"/>
            </a:endParaRPr>
          </a:p>
          <a:p>
            <a:endParaRPr lang="es-ES" sz="1700" dirty="0">
              <a:solidFill>
                <a:srgbClr val="000000"/>
              </a:solidFill>
              <a:latin typeface="Arial" panose="020B0604020202020204" pitchFamily="34" charset="0"/>
            </a:endParaRPr>
          </a:p>
          <a:p>
            <a:endParaRPr lang="es-ES" sz="1700" dirty="0">
              <a:solidFill>
                <a:srgbClr val="000000"/>
              </a:solidFill>
              <a:latin typeface="Arial" panose="020B0604020202020204" pitchFamily="34" charset="0"/>
            </a:endParaRPr>
          </a:p>
          <a:p>
            <a:endParaRPr lang="es-ES" sz="1700" dirty="0">
              <a:solidFill>
                <a:srgbClr val="000000"/>
              </a:solidFill>
              <a:latin typeface="Arial" panose="020B0604020202020204" pitchFamily="34" charset="0"/>
            </a:endParaRPr>
          </a:p>
          <a:p>
            <a:endParaRPr lang="es-ES" sz="1700" dirty="0">
              <a:solidFill>
                <a:srgbClr val="000000"/>
              </a:solidFill>
              <a:latin typeface="Arial" panose="020B0604020202020204" pitchFamily="34" charset="0"/>
            </a:endParaRPr>
          </a:p>
          <a:p>
            <a:endParaRPr lang="es-ES" sz="1700" dirty="0">
              <a:solidFill>
                <a:srgbClr val="000000"/>
              </a:solidFill>
              <a:latin typeface="Arial" panose="020B0604020202020204" pitchFamily="34" charset="0"/>
            </a:endParaRPr>
          </a:p>
          <a:p>
            <a:pPr marL="285750" indent="-285750">
              <a:buFont typeface="Wingdings" panose="05000000000000000000" pitchFamily="2" charset="2"/>
              <a:buChar char="Ø"/>
            </a:pPr>
            <a:r>
              <a:rPr lang="es-ES" sz="1700" dirty="0">
                <a:solidFill>
                  <a:srgbClr val="000000"/>
                </a:solidFill>
                <a:latin typeface="Arial" panose="020B0604020202020204" pitchFamily="34" charset="0"/>
              </a:rPr>
              <a:t>Los modelos desarrollados consideran que las IPRESS Oncológicas tienen una cartera de servicios estándar. Posteriormente se desarrollará un modelo de capas considerando los tratamientos; como Radioterapia/Quimioterapia y Cirugía en el cual se identificará potenciales IPRESS más próximos con el objetivo de fortalecerlos.</a:t>
            </a:r>
          </a:p>
        </p:txBody>
      </p:sp>
      <p:sp>
        <p:nvSpPr>
          <p:cNvPr id="11" name="CuadroTexto 10">
            <a:extLst>
              <a:ext uri="{FF2B5EF4-FFF2-40B4-BE49-F238E27FC236}">
                <a16:creationId xmlns:a16="http://schemas.microsoft.com/office/drawing/2014/main" id="{A589E10A-6714-C50F-F15C-55389720CBDD}"/>
              </a:ext>
            </a:extLst>
          </p:cNvPr>
          <p:cNvSpPr txBox="1"/>
          <p:nvPr/>
        </p:nvSpPr>
        <p:spPr>
          <a:xfrm>
            <a:off x="709970" y="3566663"/>
            <a:ext cx="7215956" cy="877163"/>
          </a:xfrm>
          <a:prstGeom prst="rect">
            <a:avLst/>
          </a:prstGeom>
          <a:noFill/>
        </p:spPr>
        <p:txBody>
          <a:bodyPr wrap="square" rtlCol="0">
            <a:spAutoFit/>
          </a:bodyPr>
          <a:lstStyle/>
          <a:p>
            <a:r>
              <a:rPr lang="es-PE" sz="1700" dirty="0">
                <a:latin typeface="Arial" panose="020B0604020202020204" pitchFamily="34" charset="0"/>
                <a:cs typeface="Arial" panose="020B0604020202020204" pitchFamily="34" charset="0"/>
              </a:rPr>
              <a:t>Si bien no se tiene acceso vehicular al 31.94% del territorio, estos 55 distritos representan el 1.40% de la población en el 2023 y 1.65% de las aplicaciones requeridas en RE.</a:t>
            </a:r>
            <a:endParaRPr lang="es-MX" sz="1700" dirty="0">
              <a:latin typeface="Arial" panose="020B0604020202020204" pitchFamily="34" charset="0"/>
              <a:cs typeface="Arial" panose="020B0604020202020204" pitchFamily="34" charset="0"/>
            </a:endParaRPr>
          </a:p>
        </p:txBody>
      </p:sp>
      <p:pic>
        <p:nvPicPr>
          <p:cNvPr id="9" name="Imagen 8">
            <a:extLst>
              <a:ext uri="{FF2B5EF4-FFF2-40B4-BE49-F238E27FC236}">
                <a16:creationId xmlns:a16="http://schemas.microsoft.com/office/drawing/2014/main" id="{42A9CBE1-583F-8F51-3750-5DB2A6B666B8}"/>
              </a:ext>
            </a:extLst>
          </p:cNvPr>
          <p:cNvPicPr>
            <a:picLocks noChangeAspect="1"/>
          </p:cNvPicPr>
          <p:nvPr/>
        </p:nvPicPr>
        <p:blipFill>
          <a:blip r:embed="rId6"/>
          <a:stretch>
            <a:fillRect/>
          </a:stretch>
        </p:blipFill>
        <p:spPr>
          <a:xfrm>
            <a:off x="7874433" y="1391979"/>
            <a:ext cx="4317567" cy="5226529"/>
          </a:xfrm>
          <a:prstGeom prst="rect">
            <a:avLst/>
          </a:prstGeom>
        </p:spPr>
      </p:pic>
    </p:spTree>
    <p:extLst>
      <p:ext uri="{BB962C8B-B14F-4D97-AF65-F5344CB8AC3E}">
        <p14:creationId xmlns:p14="http://schemas.microsoft.com/office/powerpoint/2010/main" val="3042370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7C7AB86-FBFD-A693-30A0-F6BFF8A42FD3}"/>
              </a:ext>
            </a:extLst>
          </p:cNvPr>
          <p:cNvPicPr>
            <a:picLocks noChangeAspect="1"/>
          </p:cNvPicPr>
          <p:nvPr/>
        </p:nvPicPr>
        <p:blipFill>
          <a:blip r:embed="rId2"/>
          <a:stretch>
            <a:fillRect/>
          </a:stretch>
        </p:blipFill>
        <p:spPr>
          <a:xfrm>
            <a:off x="341243" y="1301786"/>
            <a:ext cx="11509513" cy="4652225"/>
          </a:xfrm>
          <a:prstGeom prst="rect">
            <a:avLst/>
          </a:prstGeom>
        </p:spPr>
      </p:pic>
      <p:pic>
        <p:nvPicPr>
          <p:cNvPr id="4"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F8EE1926-4285-ABBE-E099-15371F38D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munochemInstituto Nacional de Enfermedades Neoplásicas">
            <a:extLst>
              <a:ext uri="{FF2B5EF4-FFF2-40B4-BE49-F238E27FC236}">
                <a16:creationId xmlns:a16="http://schemas.microsoft.com/office/drawing/2014/main" id="{2381F64C-8B42-6F3C-3149-3BCDC8158259}"/>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D9AC5C4-A2A5-FF0B-60A7-30F50A06190E}"/>
              </a:ext>
            </a:extLst>
          </p:cNvPr>
          <p:cNvSpPr txBox="1"/>
          <p:nvPr/>
        </p:nvSpPr>
        <p:spPr>
          <a:xfrm>
            <a:off x="414100" y="549197"/>
            <a:ext cx="10392781" cy="738664"/>
          </a:xfrm>
          <a:prstGeom prst="rect">
            <a:avLst/>
          </a:prstGeom>
          <a:noFill/>
        </p:spPr>
        <p:txBody>
          <a:bodyPr wrap="none" rtlCol="0">
            <a:spAutoFit/>
          </a:bodyPr>
          <a:lstStyle/>
          <a:p>
            <a:r>
              <a:rPr lang="es-PE" sz="2400" b="1" dirty="0">
                <a:solidFill>
                  <a:srgbClr val="0070C0"/>
                </a:solidFill>
              </a:rPr>
              <a:t>ALCANCE DE LA OFERTA DE RADIOTERAPIA EXTERNA – EQUIPOS ACTIVOS (2023)</a:t>
            </a:r>
            <a:br>
              <a:rPr lang="es-PE" sz="2400" b="1" dirty="0">
                <a:solidFill>
                  <a:srgbClr val="0070C0"/>
                </a:solidFill>
              </a:rPr>
            </a:br>
            <a:r>
              <a:rPr lang="es-PE" b="1" dirty="0">
                <a:solidFill>
                  <a:srgbClr val="0070C0"/>
                </a:solidFill>
              </a:rPr>
              <a:t>Considerando la población correspondiente a cada sistema de salud</a:t>
            </a:r>
            <a:endParaRPr lang="es-PE" sz="2000" b="1" dirty="0">
              <a:solidFill>
                <a:srgbClr val="0070C0"/>
              </a:solidFill>
            </a:endParaRPr>
          </a:p>
        </p:txBody>
      </p:sp>
      <p:sp>
        <p:nvSpPr>
          <p:cNvPr id="2" name="CuadroTexto 1">
            <a:extLst>
              <a:ext uri="{FF2B5EF4-FFF2-40B4-BE49-F238E27FC236}">
                <a16:creationId xmlns:a16="http://schemas.microsoft.com/office/drawing/2014/main" id="{25FA31CA-6599-6227-E4AD-08C7EA1A4122}"/>
              </a:ext>
            </a:extLst>
          </p:cNvPr>
          <p:cNvSpPr txBox="1"/>
          <p:nvPr/>
        </p:nvSpPr>
        <p:spPr>
          <a:xfrm>
            <a:off x="414100" y="6398270"/>
            <a:ext cx="11833689" cy="261610"/>
          </a:xfrm>
          <a:prstGeom prst="rect">
            <a:avLst/>
          </a:prstGeom>
          <a:noFill/>
        </p:spPr>
        <p:txBody>
          <a:bodyPr wrap="none" rtlCol="0">
            <a:spAutoFit/>
          </a:bodyPr>
          <a:lstStyle/>
          <a:p>
            <a:r>
              <a:rPr lang="es-PE" sz="1100" dirty="0">
                <a:latin typeface="Arial" panose="020B0604020202020204" pitchFamily="34" charset="0"/>
                <a:cs typeface="Arial" panose="020B0604020202020204" pitchFamily="34" charset="0"/>
              </a:rPr>
              <a:t>Estos gráficos de mapas ilustran los distritos más próximos que están dentro del alcance de atención del hospital, determinado por la capacidad del hospital y la población de cada distrito</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81112039-B17C-767A-4FD8-9EC2F9AA36B3}"/>
              </a:ext>
            </a:extLst>
          </p:cNvPr>
          <p:cNvSpPr txBox="1"/>
          <p:nvPr/>
        </p:nvSpPr>
        <p:spPr>
          <a:xfrm>
            <a:off x="8174736" y="5853430"/>
            <a:ext cx="3478072" cy="530915"/>
          </a:xfrm>
          <a:prstGeom prst="rect">
            <a:avLst/>
          </a:prstGeom>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r>
              <a:rPr lang="es-MX" sz="950" b="1" dirty="0">
                <a:solidFill>
                  <a:schemeClr val="accent2"/>
                </a:solidFill>
              </a:rPr>
              <a:t>El mapa para el sector privado nos indica que la población con seguro privado está siendo cubierta a nivel nacional y el exceso de aplicaciones cubre otros sistemas de salud</a:t>
            </a:r>
          </a:p>
        </p:txBody>
      </p:sp>
    </p:spTree>
    <p:extLst>
      <p:ext uri="{BB962C8B-B14F-4D97-AF65-F5344CB8AC3E}">
        <p14:creationId xmlns:p14="http://schemas.microsoft.com/office/powerpoint/2010/main" val="215594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8EDBE06-6250-54BD-CD25-4193DCEBA888}"/>
              </a:ext>
            </a:extLst>
          </p:cNvPr>
          <p:cNvPicPr>
            <a:picLocks noChangeAspect="1"/>
          </p:cNvPicPr>
          <p:nvPr/>
        </p:nvPicPr>
        <p:blipFill>
          <a:blip r:embed="rId2"/>
          <a:stretch>
            <a:fillRect/>
          </a:stretch>
        </p:blipFill>
        <p:spPr>
          <a:xfrm>
            <a:off x="667032" y="1277921"/>
            <a:ext cx="10857935" cy="4837389"/>
          </a:xfrm>
          <a:prstGeom prst="rect">
            <a:avLst/>
          </a:prstGeom>
        </p:spPr>
      </p:pic>
      <p:pic>
        <p:nvPicPr>
          <p:cNvPr id="6"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519D2C9A-994C-5D4B-A6CC-E3526BFE5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nmunochemInstituto Nacional de Enfermedades Neoplásicas">
            <a:extLst>
              <a:ext uri="{FF2B5EF4-FFF2-40B4-BE49-F238E27FC236}">
                <a16:creationId xmlns:a16="http://schemas.microsoft.com/office/drawing/2014/main" id="{5C74A54D-8E8F-F9BC-01E6-D116257E6705}"/>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DE9366F1-C75F-6D00-1239-8757AF0266BF}"/>
              </a:ext>
            </a:extLst>
          </p:cNvPr>
          <p:cNvSpPr txBox="1"/>
          <p:nvPr/>
        </p:nvSpPr>
        <p:spPr>
          <a:xfrm>
            <a:off x="414100" y="549197"/>
            <a:ext cx="10392781" cy="738664"/>
          </a:xfrm>
          <a:prstGeom prst="rect">
            <a:avLst/>
          </a:prstGeom>
          <a:noFill/>
        </p:spPr>
        <p:txBody>
          <a:bodyPr wrap="none" rtlCol="0">
            <a:spAutoFit/>
          </a:bodyPr>
          <a:lstStyle/>
          <a:p>
            <a:r>
              <a:rPr lang="es-PE" sz="2400" b="1" dirty="0">
                <a:solidFill>
                  <a:srgbClr val="0070C0"/>
                </a:solidFill>
              </a:rPr>
              <a:t>ALCANCE DE LA OFERTA DE RADIOTERAPIA EXTERNA – EQUIPOS ACTIVOS (2023)</a:t>
            </a:r>
            <a:br>
              <a:rPr lang="es-PE" sz="2400" b="1" dirty="0">
                <a:solidFill>
                  <a:srgbClr val="0070C0"/>
                </a:solidFill>
              </a:rPr>
            </a:br>
            <a:r>
              <a:rPr lang="es-PE" b="1" dirty="0">
                <a:solidFill>
                  <a:srgbClr val="0070C0"/>
                </a:solidFill>
              </a:rPr>
              <a:t>Considerando la población correspondiente a cada sistema de salud – Lima Metropolitana y Callao</a:t>
            </a:r>
            <a:endParaRPr lang="es-PE" sz="2000" b="1" dirty="0">
              <a:solidFill>
                <a:srgbClr val="0070C0"/>
              </a:solidFill>
            </a:endParaRPr>
          </a:p>
        </p:txBody>
      </p:sp>
      <p:sp>
        <p:nvSpPr>
          <p:cNvPr id="8" name="CuadroTexto 7">
            <a:extLst>
              <a:ext uri="{FF2B5EF4-FFF2-40B4-BE49-F238E27FC236}">
                <a16:creationId xmlns:a16="http://schemas.microsoft.com/office/drawing/2014/main" id="{DA69481C-AE72-B82A-8971-10B9404BACF1}"/>
              </a:ext>
            </a:extLst>
          </p:cNvPr>
          <p:cNvSpPr txBox="1"/>
          <p:nvPr/>
        </p:nvSpPr>
        <p:spPr>
          <a:xfrm>
            <a:off x="275868" y="6591978"/>
            <a:ext cx="11833689" cy="261610"/>
          </a:xfrm>
          <a:prstGeom prst="rect">
            <a:avLst/>
          </a:prstGeom>
          <a:noFill/>
        </p:spPr>
        <p:txBody>
          <a:bodyPr wrap="none" rtlCol="0">
            <a:spAutoFit/>
          </a:bodyPr>
          <a:lstStyle/>
          <a:p>
            <a:r>
              <a:rPr lang="es-PE" sz="1100" dirty="0">
                <a:latin typeface="Arial" panose="020B0604020202020204" pitchFamily="34" charset="0"/>
                <a:cs typeface="Arial" panose="020B0604020202020204" pitchFamily="34" charset="0"/>
              </a:rPr>
              <a:t>Estos gráficos de mapas ilustran los distritos más próximos que están dentro del alcance de atención del hospital, determinado por la capacidad del hospital y la población de cada distrito</a:t>
            </a:r>
            <a:endParaRPr lang="es-MX" sz="1100"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C1F0B416-BBC1-0882-8DFA-ABB59752658D}"/>
              </a:ext>
            </a:extLst>
          </p:cNvPr>
          <p:cNvSpPr txBox="1"/>
          <p:nvPr/>
        </p:nvSpPr>
        <p:spPr>
          <a:xfrm>
            <a:off x="7955280" y="6031804"/>
            <a:ext cx="3478072" cy="530915"/>
          </a:xfrm>
          <a:prstGeom prst="rect">
            <a:avLst/>
          </a:prstGeom>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r>
              <a:rPr lang="es-MX" sz="950" b="1" dirty="0">
                <a:solidFill>
                  <a:schemeClr val="accent2"/>
                </a:solidFill>
              </a:rPr>
              <a:t>El mapa para el sector privado nos indica que la población con seguro privado está siendo cubierta a nivel nacional y el exceso de aplicaciones cubre otros sistemas de salud</a:t>
            </a:r>
          </a:p>
        </p:txBody>
      </p:sp>
    </p:spTree>
    <p:extLst>
      <p:ext uri="{BB962C8B-B14F-4D97-AF65-F5344CB8AC3E}">
        <p14:creationId xmlns:p14="http://schemas.microsoft.com/office/powerpoint/2010/main" val="838874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to 11">
            <a:extLst>
              <a:ext uri="{FF2B5EF4-FFF2-40B4-BE49-F238E27FC236}">
                <a16:creationId xmlns:a16="http://schemas.microsoft.com/office/drawing/2014/main" id="{74C58416-E66D-77C9-22C9-6B53B7093360}"/>
              </a:ext>
            </a:extLst>
          </p:cNvPr>
          <p:cNvGraphicFramePr>
            <a:graphicFrameLocks noChangeAspect="1"/>
          </p:cNvGraphicFramePr>
          <p:nvPr>
            <p:extLst>
              <p:ext uri="{D42A27DB-BD31-4B8C-83A1-F6EECF244321}">
                <p14:modId xmlns:p14="http://schemas.microsoft.com/office/powerpoint/2010/main" val="984965110"/>
              </p:ext>
            </p:extLst>
          </p:nvPr>
        </p:nvGraphicFramePr>
        <p:xfrm>
          <a:off x="7993762" y="5347904"/>
          <a:ext cx="3924300" cy="1152525"/>
        </p:xfrm>
        <a:graphic>
          <a:graphicData uri="http://schemas.openxmlformats.org/presentationml/2006/ole">
            <mc:AlternateContent xmlns:mc="http://schemas.openxmlformats.org/markup-compatibility/2006">
              <mc:Choice xmlns:v="urn:schemas-microsoft-com:vml" Requires="v">
                <p:oleObj name="Worksheet" r:id="rId3" imgW="3924459" imgH="1152422" progId="Excel.Sheet.12">
                  <p:embed/>
                </p:oleObj>
              </mc:Choice>
              <mc:Fallback>
                <p:oleObj name="Worksheet" r:id="rId3" imgW="3924459" imgH="1152422" progId="Excel.Sheet.12">
                  <p:embed/>
                  <p:pic>
                    <p:nvPicPr>
                      <p:cNvPr id="0" name=""/>
                      <p:cNvPicPr/>
                      <p:nvPr/>
                    </p:nvPicPr>
                    <p:blipFill>
                      <a:blip r:embed="rId4"/>
                      <a:stretch>
                        <a:fillRect/>
                      </a:stretch>
                    </p:blipFill>
                    <p:spPr>
                      <a:xfrm>
                        <a:off x="7993762" y="5347904"/>
                        <a:ext cx="3924300" cy="1152525"/>
                      </a:xfrm>
                      <a:prstGeom prst="rect">
                        <a:avLst/>
                      </a:prstGeom>
                    </p:spPr>
                  </p:pic>
                </p:oleObj>
              </mc:Fallback>
            </mc:AlternateContent>
          </a:graphicData>
        </a:graphic>
      </p:graphicFrame>
      <p:sp>
        <p:nvSpPr>
          <p:cNvPr id="11" name="Flecha: a la derecha con bandas 10">
            <a:extLst>
              <a:ext uri="{FF2B5EF4-FFF2-40B4-BE49-F238E27FC236}">
                <a16:creationId xmlns:a16="http://schemas.microsoft.com/office/drawing/2014/main" id="{6C0B1A07-E7DD-3409-5BAB-A0DCCBA14F31}"/>
              </a:ext>
            </a:extLst>
          </p:cNvPr>
          <p:cNvSpPr/>
          <p:nvPr/>
        </p:nvSpPr>
        <p:spPr>
          <a:xfrm>
            <a:off x="6717732" y="2635750"/>
            <a:ext cx="2023932" cy="358207"/>
          </a:xfrm>
          <a:prstGeom prst="stripedRightArrow">
            <a:avLst>
              <a:gd name="adj1" fmla="val 50000"/>
              <a:gd name="adj2" fmla="val 57658"/>
            </a:avLst>
          </a:prstGeom>
          <a:solidFill>
            <a:schemeClr val="accent6">
              <a:lumMod val="40000"/>
              <a:lumOff val="60000"/>
            </a:schemeClr>
          </a:solid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F8EE1926-4285-ABBE-E099-15371F38D0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munochemInstituto Nacional de Enfermedades Neoplásicas">
            <a:extLst>
              <a:ext uri="{FF2B5EF4-FFF2-40B4-BE49-F238E27FC236}">
                <a16:creationId xmlns:a16="http://schemas.microsoft.com/office/drawing/2014/main" id="{2381F64C-8B42-6F3C-3149-3BCDC8158259}"/>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0E421322-282C-2237-B26E-AB500691D390}"/>
              </a:ext>
            </a:extLst>
          </p:cNvPr>
          <p:cNvSpPr txBox="1"/>
          <p:nvPr/>
        </p:nvSpPr>
        <p:spPr>
          <a:xfrm>
            <a:off x="414100" y="549197"/>
            <a:ext cx="9022983" cy="738664"/>
          </a:xfrm>
          <a:prstGeom prst="rect">
            <a:avLst/>
          </a:prstGeom>
          <a:noFill/>
        </p:spPr>
        <p:txBody>
          <a:bodyPr wrap="none" rtlCol="0">
            <a:spAutoFit/>
          </a:bodyPr>
          <a:lstStyle/>
          <a:p>
            <a:r>
              <a:rPr lang="es-PE" sz="2400" b="1" dirty="0">
                <a:solidFill>
                  <a:srgbClr val="0070C0"/>
                </a:solidFill>
              </a:rPr>
              <a:t>APLICACIONES CORRESPONDIENTE A LA POBLACIÓN OBJETIVO - 2023</a:t>
            </a:r>
            <a:br>
              <a:rPr lang="es-PE" sz="2400" b="1" dirty="0">
                <a:solidFill>
                  <a:srgbClr val="0070C0"/>
                </a:solidFill>
              </a:rPr>
            </a:br>
            <a:r>
              <a:rPr lang="es-PE" b="1" dirty="0">
                <a:solidFill>
                  <a:srgbClr val="0070C0"/>
                </a:solidFill>
              </a:rPr>
              <a:t>Población Objetivo: Población que no puedes costear algún sistema de salud</a:t>
            </a:r>
            <a:endParaRPr lang="es-PE" sz="2000" b="1" dirty="0">
              <a:solidFill>
                <a:srgbClr val="0070C0"/>
              </a:solidFill>
            </a:endParaRPr>
          </a:p>
        </p:txBody>
      </p:sp>
      <p:cxnSp>
        <p:nvCxnSpPr>
          <p:cNvPr id="50" name="Conector: angular 49">
            <a:extLst>
              <a:ext uri="{FF2B5EF4-FFF2-40B4-BE49-F238E27FC236}">
                <a16:creationId xmlns:a16="http://schemas.microsoft.com/office/drawing/2014/main" id="{5EC75230-5BD3-8D5D-8183-C772ED084092}"/>
              </a:ext>
            </a:extLst>
          </p:cNvPr>
          <p:cNvCxnSpPr>
            <a:cxnSpLocks/>
          </p:cNvCxnSpPr>
          <p:nvPr/>
        </p:nvCxnSpPr>
        <p:spPr>
          <a:xfrm rot="5400000">
            <a:off x="420909" y="3831051"/>
            <a:ext cx="3011424" cy="177354"/>
          </a:xfrm>
          <a:prstGeom prst="bentConnector3">
            <a:avLst>
              <a:gd name="adj1" fmla="val 506"/>
            </a:avLst>
          </a:prstGeom>
          <a:ln w="19050"/>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84EBDC11-9D36-E6B2-D034-050C95C71227}"/>
              </a:ext>
            </a:extLst>
          </p:cNvPr>
          <p:cNvCxnSpPr>
            <a:cxnSpLocks/>
          </p:cNvCxnSpPr>
          <p:nvPr/>
        </p:nvCxnSpPr>
        <p:spPr>
          <a:xfrm>
            <a:off x="1837944" y="4133088"/>
            <a:ext cx="1380744"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a:extLst>
              <a:ext uri="{FF2B5EF4-FFF2-40B4-BE49-F238E27FC236}">
                <a16:creationId xmlns:a16="http://schemas.microsoft.com/office/drawing/2014/main" id="{1EDC19C9-3AA6-6A3F-4651-D09A9E12BB4D}"/>
              </a:ext>
            </a:extLst>
          </p:cNvPr>
          <p:cNvCxnSpPr>
            <a:cxnSpLocks/>
          </p:cNvCxnSpPr>
          <p:nvPr/>
        </p:nvCxnSpPr>
        <p:spPr>
          <a:xfrm>
            <a:off x="1837944" y="4770120"/>
            <a:ext cx="1380744"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ector recto de flecha 72">
            <a:extLst>
              <a:ext uri="{FF2B5EF4-FFF2-40B4-BE49-F238E27FC236}">
                <a16:creationId xmlns:a16="http://schemas.microsoft.com/office/drawing/2014/main" id="{8E0F754C-382F-7DE8-15B4-12ED8FA2480B}"/>
              </a:ext>
            </a:extLst>
          </p:cNvPr>
          <p:cNvCxnSpPr>
            <a:cxnSpLocks/>
          </p:cNvCxnSpPr>
          <p:nvPr/>
        </p:nvCxnSpPr>
        <p:spPr>
          <a:xfrm>
            <a:off x="1837944" y="5425440"/>
            <a:ext cx="1380744"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9" name="Rectángulo: esquinas redondeadas 78">
            <a:extLst>
              <a:ext uri="{FF2B5EF4-FFF2-40B4-BE49-F238E27FC236}">
                <a16:creationId xmlns:a16="http://schemas.microsoft.com/office/drawing/2014/main" id="{A7D25D84-45A2-016D-AB0B-E5D724C12F09}"/>
              </a:ext>
            </a:extLst>
          </p:cNvPr>
          <p:cNvSpPr/>
          <p:nvPr/>
        </p:nvSpPr>
        <p:spPr>
          <a:xfrm>
            <a:off x="6889915" y="2393286"/>
            <a:ext cx="1585208" cy="843133"/>
          </a:xfrm>
          <a:prstGeom prst="roundRect">
            <a:avLst/>
          </a:prstGeom>
          <a:solidFill>
            <a:schemeClr val="accent6">
              <a:lumMod val="40000"/>
              <a:lumOff val="60000"/>
            </a:schemeClr>
          </a:solid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36000" tIns="288000" rIns="36000" bIns="288000" rtlCol="0" anchor="ctr"/>
          <a:lstStyle/>
          <a:p>
            <a:pPr algn="ctr"/>
            <a:r>
              <a:rPr lang="es-PE" sz="1000" dirty="0">
                <a:solidFill>
                  <a:schemeClr val="tx1"/>
                </a:solidFill>
                <a:latin typeface="Arial" panose="020B0604020202020204" pitchFamily="34" charset="0"/>
                <a:cs typeface="Arial" panose="020B0604020202020204" pitchFamily="34" charset="0"/>
              </a:rPr>
              <a:t>Luego que el sector privado cubra las aplicaciones de su sector y de EsSalud, el restante cubre parte del MINSA</a:t>
            </a:r>
          </a:p>
        </p:txBody>
      </p:sp>
      <p:sp>
        <p:nvSpPr>
          <p:cNvPr id="80" name="Rectángulo: esquinas redondeadas 79">
            <a:extLst>
              <a:ext uri="{FF2B5EF4-FFF2-40B4-BE49-F238E27FC236}">
                <a16:creationId xmlns:a16="http://schemas.microsoft.com/office/drawing/2014/main" id="{F83D547B-ABC4-7428-6755-76C318044B57}"/>
              </a:ext>
            </a:extLst>
          </p:cNvPr>
          <p:cNvSpPr/>
          <p:nvPr/>
        </p:nvSpPr>
        <p:spPr>
          <a:xfrm>
            <a:off x="320707" y="2908564"/>
            <a:ext cx="1456378" cy="2022327"/>
          </a:xfrm>
          <a:prstGeom prst="roundRect">
            <a:avLst>
              <a:gd name="adj" fmla="val 10583"/>
            </a:avLst>
          </a:prstGeom>
          <a:solidFill>
            <a:schemeClr val="accent5"/>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36000" tIns="288000" rIns="36000" bIns="288000" rtlCol="0" anchor="ctr"/>
          <a:lstStyle/>
          <a:p>
            <a:pPr algn="ctr"/>
            <a:r>
              <a:rPr lang="es-PE" sz="1150" dirty="0">
                <a:solidFill>
                  <a:schemeClr val="bg1"/>
                </a:solidFill>
                <a:latin typeface="Arial" panose="020B0604020202020204" pitchFamily="34" charset="0"/>
                <a:cs typeface="Arial" panose="020B0604020202020204" pitchFamily="34" charset="0"/>
              </a:rPr>
              <a:t>El valor negativo del déficit de aplicaciones indica que la demanda del sector </a:t>
            </a:r>
            <a:r>
              <a:rPr lang="es-PE" sz="1150" b="1" dirty="0">
                <a:solidFill>
                  <a:schemeClr val="bg1"/>
                </a:solidFill>
                <a:latin typeface="Arial" panose="020B0604020202020204" pitchFamily="34" charset="0"/>
                <a:cs typeface="Arial" panose="020B0604020202020204" pitchFamily="34" charset="0"/>
              </a:rPr>
              <a:t>privado</a:t>
            </a:r>
            <a:r>
              <a:rPr lang="es-PE" sz="1150" dirty="0">
                <a:solidFill>
                  <a:schemeClr val="bg1"/>
                </a:solidFill>
                <a:latin typeface="Arial" panose="020B0604020202020204" pitchFamily="34" charset="0"/>
                <a:cs typeface="Arial" panose="020B0604020202020204" pitchFamily="34" charset="0"/>
              </a:rPr>
              <a:t> está cubierta, más aún tiene un exceso, este exceso cubriendo parte de los otros sistemas de salud.</a:t>
            </a:r>
          </a:p>
        </p:txBody>
      </p:sp>
      <p:sp>
        <p:nvSpPr>
          <p:cNvPr id="2" name="Flecha: hacia la izquierda 1">
            <a:extLst>
              <a:ext uri="{FF2B5EF4-FFF2-40B4-BE49-F238E27FC236}">
                <a16:creationId xmlns:a16="http://schemas.microsoft.com/office/drawing/2014/main" id="{15513645-0D90-8575-DD16-30AB49609F28}"/>
              </a:ext>
            </a:extLst>
          </p:cNvPr>
          <p:cNvSpPr/>
          <p:nvPr/>
        </p:nvSpPr>
        <p:spPr>
          <a:xfrm rot="5400000">
            <a:off x="8808235" y="3329011"/>
            <a:ext cx="1108000" cy="1774224"/>
          </a:xfrm>
          <a:prstGeom prst="leftArrow">
            <a:avLst>
              <a:gd name="adj1" fmla="val 60981"/>
              <a:gd name="adj2" fmla="val 27755"/>
            </a:avLst>
          </a:prstGeom>
          <a:solidFill>
            <a:srgbClr val="7030A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PE" sz="950" b="1" dirty="0">
                <a:latin typeface="Arial" panose="020B0604020202020204" pitchFamily="34" charset="0"/>
                <a:cs typeface="Arial" panose="020B0604020202020204" pitchFamily="34" charset="0"/>
              </a:rPr>
              <a:t>Aplicaciones que deben ser cubiertas con la compra de nuevos equipos</a:t>
            </a:r>
            <a:endParaRPr lang="es-MX" sz="950" b="1" dirty="0">
              <a:latin typeface="Arial" panose="020B0604020202020204" pitchFamily="34" charset="0"/>
              <a:cs typeface="Arial" panose="020B0604020202020204" pitchFamily="34" charset="0"/>
            </a:endParaRPr>
          </a:p>
        </p:txBody>
      </p:sp>
      <p:sp>
        <p:nvSpPr>
          <p:cNvPr id="9" name="Flecha: hacia la izquierda 8">
            <a:extLst>
              <a:ext uri="{FF2B5EF4-FFF2-40B4-BE49-F238E27FC236}">
                <a16:creationId xmlns:a16="http://schemas.microsoft.com/office/drawing/2014/main" id="{A87B95ED-1AC8-BC6F-D029-C228156E2940}"/>
              </a:ext>
            </a:extLst>
          </p:cNvPr>
          <p:cNvSpPr/>
          <p:nvPr/>
        </p:nvSpPr>
        <p:spPr>
          <a:xfrm>
            <a:off x="10034002" y="2433823"/>
            <a:ext cx="1524014" cy="762057"/>
          </a:xfrm>
          <a:prstGeom prst="leftArrow">
            <a:avLst>
              <a:gd name="adj1" fmla="val 60981"/>
              <a:gd name="adj2" fmla="val 32368"/>
            </a:avLst>
          </a:prstGeom>
          <a:solidFill>
            <a:schemeClr val="accent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50" b="1" dirty="0">
                <a:latin typeface="Arial" panose="020B0604020202020204" pitchFamily="34" charset="0"/>
                <a:cs typeface="Arial" panose="020B0604020202020204" pitchFamily="34" charset="0"/>
              </a:rPr>
              <a:t>Aplicaciones correspondientes a la población objetivo</a:t>
            </a:r>
            <a:endParaRPr lang="es-MX" sz="950" b="1" dirty="0">
              <a:latin typeface="Arial" panose="020B0604020202020204" pitchFamily="34" charset="0"/>
              <a:cs typeface="Arial" panose="020B0604020202020204" pitchFamily="34" charset="0"/>
            </a:endParaRPr>
          </a:p>
        </p:txBody>
      </p:sp>
      <p:graphicFrame>
        <p:nvGraphicFramePr>
          <p:cNvPr id="7" name="Objeto 6">
            <a:extLst>
              <a:ext uri="{FF2B5EF4-FFF2-40B4-BE49-F238E27FC236}">
                <a16:creationId xmlns:a16="http://schemas.microsoft.com/office/drawing/2014/main" id="{79C812AB-950B-E436-15FA-BE062A83712B}"/>
              </a:ext>
            </a:extLst>
          </p:cNvPr>
          <p:cNvGraphicFramePr>
            <a:graphicFrameLocks noChangeAspect="1"/>
          </p:cNvGraphicFramePr>
          <p:nvPr/>
        </p:nvGraphicFramePr>
        <p:xfrm>
          <a:off x="2015296" y="1758278"/>
          <a:ext cx="7905547" cy="3866719"/>
        </p:xfrm>
        <a:graphic>
          <a:graphicData uri="http://schemas.openxmlformats.org/presentationml/2006/ole">
            <mc:AlternateContent xmlns:mc="http://schemas.openxmlformats.org/markup-compatibility/2006">
              <mc:Choice xmlns:v="urn:schemas-microsoft-com:vml" Requires="v">
                <p:oleObj name="Worksheet" r:id="rId7" imgW="6562859" imgH="3209822" progId="Excel.Sheet.12">
                  <p:embed/>
                </p:oleObj>
              </mc:Choice>
              <mc:Fallback>
                <p:oleObj name="Worksheet" r:id="rId7" imgW="6562859" imgH="3209822" progId="Excel.Sheet.12">
                  <p:embed/>
                  <p:pic>
                    <p:nvPicPr>
                      <p:cNvPr id="7" name="Objeto 6">
                        <a:extLst>
                          <a:ext uri="{FF2B5EF4-FFF2-40B4-BE49-F238E27FC236}">
                            <a16:creationId xmlns:a16="http://schemas.microsoft.com/office/drawing/2014/main" id="{79C812AB-950B-E436-15FA-BE062A83712B}"/>
                          </a:ext>
                        </a:extLst>
                      </p:cNvPr>
                      <p:cNvPicPr/>
                      <p:nvPr/>
                    </p:nvPicPr>
                    <p:blipFill>
                      <a:blip r:embed="rId8"/>
                      <a:stretch>
                        <a:fillRect/>
                      </a:stretch>
                    </p:blipFill>
                    <p:spPr>
                      <a:xfrm>
                        <a:off x="2015296" y="1758278"/>
                        <a:ext cx="7905547" cy="3866719"/>
                      </a:xfrm>
                      <a:prstGeom prst="rect">
                        <a:avLst/>
                      </a:prstGeom>
                    </p:spPr>
                  </p:pic>
                </p:oleObj>
              </mc:Fallback>
            </mc:AlternateContent>
          </a:graphicData>
        </a:graphic>
      </p:graphicFrame>
    </p:spTree>
    <p:extLst>
      <p:ext uri="{BB962C8B-B14F-4D97-AF65-F5344CB8AC3E}">
        <p14:creationId xmlns:p14="http://schemas.microsoft.com/office/powerpoint/2010/main" val="782263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to 12">
            <a:extLst>
              <a:ext uri="{FF2B5EF4-FFF2-40B4-BE49-F238E27FC236}">
                <a16:creationId xmlns:a16="http://schemas.microsoft.com/office/drawing/2014/main" id="{F7B0D686-8770-71C5-046B-F30E174BEC69}"/>
              </a:ext>
            </a:extLst>
          </p:cNvPr>
          <p:cNvGraphicFramePr>
            <a:graphicFrameLocks noChangeAspect="1"/>
          </p:cNvGraphicFramePr>
          <p:nvPr>
            <p:extLst>
              <p:ext uri="{D42A27DB-BD31-4B8C-83A1-F6EECF244321}">
                <p14:modId xmlns:p14="http://schemas.microsoft.com/office/powerpoint/2010/main" val="3593811921"/>
              </p:ext>
            </p:extLst>
          </p:nvPr>
        </p:nvGraphicFramePr>
        <p:xfrm>
          <a:off x="7993762" y="5348583"/>
          <a:ext cx="3924300" cy="1152525"/>
        </p:xfrm>
        <a:graphic>
          <a:graphicData uri="http://schemas.openxmlformats.org/presentationml/2006/ole">
            <mc:AlternateContent xmlns:mc="http://schemas.openxmlformats.org/markup-compatibility/2006">
              <mc:Choice xmlns:v="urn:schemas-microsoft-com:vml" Requires="v">
                <p:oleObj name="Worksheet" r:id="rId3" imgW="3924459" imgH="1152422" progId="Excel.Sheet.12">
                  <p:embed/>
                </p:oleObj>
              </mc:Choice>
              <mc:Fallback>
                <p:oleObj name="Worksheet" r:id="rId3" imgW="3924459" imgH="1152422" progId="Excel.Sheet.12">
                  <p:embed/>
                  <p:pic>
                    <p:nvPicPr>
                      <p:cNvPr id="0" name=""/>
                      <p:cNvPicPr/>
                      <p:nvPr/>
                    </p:nvPicPr>
                    <p:blipFill>
                      <a:blip r:embed="rId4"/>
                      <a:stretch>
                        <a:fillRect/>
                      </a:stretch>
                    </p:blipFill>
                    <p:spPr>
                      <a:xfrm>
                        <a:off x="7993762" y="5348583"/>
                        <a:ext cx="3924300" cy="1152525"/>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1CC8F0FB-C957-7775-0DAC-04715338A0D3}"/>
              </a:ext>
            </a:extLst>
          </p:cNvPr>
          <p:cNvGraphicFramePr>
            <a:graphicFrameLocks noChangeAspect="1"/>
          </p:cNvGraphicFramePr>
          <p:nvPr>
            <p:extLst>
              <p:ext uri="{D42A27DB-BD31-4B8C-83A1-F6EECF244321}">
                <p14:modId xmlns:p14="http://schemas.microsoft.com/office/powerpoint/2010/main" val="1771628564"/>
              </p:ext>
            </p:extLst>
          </p:nvPr>
        </p:nvGraphicFramePr>
        <p:xfrm>
          <a:off x="2015294" y="1758278"/>
          <a:ext cx="7905545" cy="3866718"/>
        </p:xfrm>
        <a:graphic>
          <a:graphicData uri="http://schemas.openxmlformats.org/presentationml/2006/ole">
            <mc:AlternateContent xmlns:mc="http://schemas.openxmlformats.org/markup-compatibility/2006">
              <mc:Choice xmlns:v="urn:schemas-microsoft-com:vml" Requires="v">
                <p:oleObj name="Worksheet" r:id="rId5" imgW="6562859" imgH="3209822" progId="Excel.Sheet.12">
                  <p:embed/>
                </p:oleObj>
              </mc:Choice>
              <mc:Fallback>
                <p:oleObj name="Worksheet" r:id="rId5" imgW="6562859" imgH="3209822" progId="Excel.Sheet.12">
                  <p:embed/>
                  <p:pic>
                    <p:nvPicPr>
                      <p:cNvPr id="0" name=""/>
                      <p:cNvPicPr/>
                      <p:nvPr/>
                    </p:nvPicPr>
                    <p:blipFill>
                      <a:blip r:embed="rId6"/>
                      <a:stretch>
                        <a:fillRect/>
                      </a:stretch>
                    </p:blipFill>
                    <p:spPr>
                      <a:xfrm>
                        <a:off x="2015294" y="1758278"/>
                        <a:ext cx="7905545" cy="3866718"/>
                      </a:xfrm>
                      <a:prstGeom prst="rect">
                        <a:avLst/>
                      </a:prstGeom>
                    </p:spPr>
                  </p:pic>
                </p:oleObj>
              </mc:Fallback>
            </mc:AlternateContent>
          </a:graphicData>
        </a:graphic>
      </p:graphicFrame>
      <p:sp>
        <p:nvSpPr>
          <p:cNvPr id="11" name="Flecha: a la derecha con bandas 10">
            <a:extLst>
              <a:ext uri="{FF2B5EF4-FFF2-40B4-BE49-F238E27FC236}">
                <a16:creationId xmlns:a16="http://schemas.microsoft.com/office/drawing/2014/main" id="{6C0B1A07-E7DD-3409-5BAB-A0DCCBA14F31}"/>
              </a:ext>
            </a:extLst>
          </p:cNvPr>
          <p:cNvSpPr/>
          <p:nvPr/>
        </p:nvSpPr>
        <p:spPr>
          <a:xfrm>
            <a:off x="6717732" y="2635750"/>
            <a:ext cx="2023932" cy="358207"/>
          </a:xfrm>
          <a:prstGeom prst="stripedRightArrow">
            <a:avLst>
              <a:gd name="adj1" fmla="val 50000"/>
              <a:gd name="adj2" fmla="val 57658"/>
            </a:avLst>
          </a:prstGeom>
          <a:solidFill>
            <a:schemeClr val="accent6">
              <a:lumMod val="40000"/>
              <a:lumOff val="60000"/>
            </a:schemeClr>
          </a:solid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F8EE1926-4285-ABBE-E099-15371F38D0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munochemInstituto Nacional de Enfermedades Neoplásicas">
            <a:extLst>
              <a:ext uri="{FF2B5EF4-FFF2-40B4-BE49-F238E27FC236}">
                <a16:creationId xmlns:a16="http://schemas.microsoft.com/office/drawing/2014/main" id="{2381F64C-8B42-6F3C-3149-3BCDC8158259}"/>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0E421322-282C-2237-B26E-AB500691D390}"/>
              </a:ext>
            </a:extLst>
          </p:cNvPr>
          <p:cNvSpPr txBox="1"/>
          <p:nvPr/>
        </p:nvSpPr>
        <p:spPr>
          <a:xfrm>
            <a:off x="414100" y="549197"/>
            <a:ext cx="9022983" cy="738664"/>
          </a:xfrm>
          <a:prstGeom prst="rect">
            <a:avLst/>
          </a:prstGeom>
          <a:noFill/>
        </p:spPr>
        <p:txBody>
          <a:bodyPr wrap="none" rtlCol="0">
            <a:spAutoFit/>
          </a:bodyPr>
          <a:lstStyle/>
          <a:p>
            <a:r>
              <a:rPr lang="es-PE" sz="2400" b="1" dirty="0">
                <a:solidFill>
                  <a:srgbClr val="0070C0"/>
                </a:solidFill>
              </a:rPr>
              <a:t>APLICACIONES CORRESPONDIENTE A LA POBLACIÓN OBJETIVO - 2030</a:t>
            </a:r>
            <a:br>
              <a:rPr lang="es-PE" sz="2400" b="1" dirty="0">
                <a:solidFill>
                  <a:srgbClr val="0070C0"/>
                </a:solidFill>
              </a:rPr>
            </a:br>
            <a:r>
              <a:rPr lang="es-PE" b="1" dirty="0">
                <a:solidFill>
                  <a:srgbClr val="0070C0"/>
                </a:solidFill>
              </a:rPr>
              <a:t>Población Objetivo: Población que no puedes costear algún sistema de salud</a:t>
            </a:r>
            <a:endParaRPr lang="es-PE" sz="2000" b="1" dirty="0">
              <a:solidFill>
                <a:srgbClr val="0070C0"/>
              </a:solidFill>
            </a:endParaRPr>
          </a:p>
        </p:txBody>
      </p:sp>
      <p:cxnSp>
        <p:nvCxnSpPr>
          <p:cNvPr id="50" name="Conector: angular 49">
            <a:extLst>
              <a:ext uri="{FF2B5EF4-FFF2-40B4-BE49-F238E27FC236}">
                <a16:creationId xmlns:a16="http://schemas.microsoft.com/office/drawing/2014/main" id="{5EC75230-5BD3-8D5D-8183-C772ED084092}"/>
              </a:ext>
            </a:extLst>
          </p:cNvPr>
          <p:cNvCxnSpPr>
            <a:cxnSpLocks/>
          </p:cNvCxnSpPr>
          <p:nvPr/>
        </p:nvCxnSpPr>
        <p:spPr>
          <a:xfrm rot="5400000">
            <a:off x="420909" y="3831051"/>
            <a:ext cx="3011424" cy="177354"/>
          </a:xfrm>
          <a:prstGeom prst="bentConnector3">
            <a:avLst>
              <a:gd name="adj1" fmla="val 506"/>
            </a:avLst>
          </a:prstGeom>
          <a:ln w="19050"/>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84EBDC11-9D36-E6B2-D034-050C95C71227}"/>
              </a:ext>
            </a:extLst>
          </p:cNvPr>
          <p:cNvCxnSpPr>
            <a:cxnSpLocks/>
          </p:cNvCxnSpPr>
          <p:nvPr/>
        </p:nvCxnSpPr>
        <p:spPr>
          <a:xfrm>
            <a:off x="1837944" y="4133088"/>
            <a:ext cx="1380744"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a:extLst>
              <a:ext uri="{FF2B5EF4-FFF2-40B4-BE49-F238E27FC236}">
                <a16:creationId xmlns:a16="http://schemas.microsoft.com/office/drawing/2014/main" id="{1EDC19C9-3AA6-6A3F-4651-D09A9E12BB4D}"/>
              </a:ext>
            </a:extLst>
          </p:cNvPr>
          <p:cNvCxnSpPr>
            <a:cxnSpLocks/>
          </p:cNvCxnSpPr>
          <p:nvPr/>
        </p:nvCxnSpPr>
        <p:spPr>
          <a:xfrm>
            <a:off x="1837944" y="4770120"/>
            <a:ext cx="1380744"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ector recto de flecha 72">
            <a:extLst>
              <a:ext uri="{FF2B5EF4-FFF2-40B4-BE49-F238E27FC236}">
                <a16:creationId xmlns:a16="http://schemas.microsoft.com/office/drawing/2014/main" id="{8E0F754C-382F-7DE8-15B4-12ED8FA2480B}"/>
              </a:ext>
            </a:extLst>
          </p:cNvPr>
          <p:cNvCxnSpPr>
            <a:cxnSpLocks/>
          </p:cNvCxnSpPr>
          <p:nvPr/>
        </p:nvCxnSpPr>
        <p:spPr>
          <a:xfrm>
            <a:off x="1837944" y="5425440"/>
            <a:ext cx="1380744"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9" name="Rectángulo: esquinas redondeadas 78">
            <a:extLst>
              <a:ext uri="{FF2B5EF4-FFF2-40B4-BE49-F238E27FC236}">
                <a16:creationId xmlns:a16="http://schemas.microsoft.com/office/drawing/2014/main" id="{A7D25D84-45A2-016D-AB0B-E5D724C12F09}"/>
              </a:ext>
            </a:extLst>
          </p:cNvPr>
          <p:cNvSpPr/>
          <p:nvPr/>
        </p:nvSpPr>
        <p:spPr>
          <a:xfrm>
            <a:off x="6889915" y="2393286"/>
            <a:ext cx="1585208" cy="843133"/>
          </a:xfrm>
          <a:prstGeom prst="roundRect">
            <a:avLst/>
          </a:prstGeom>
          <a:solidFill>
            <a:schemeClr val="accent6">
              <a:lumMod val="40000"/>
              <a:lumOff val="60000"/>
            </a:schemeClr>
          </a:solid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36000" tIns="288000" rIns="36000" bIns="288000" rtlCol="0" anchor="ctr"/>
          <a:lstStyle/>
          <a:p>
            <a:pPr algn="ctr"/>
            <a:r>
              <a:rPr lang="es-PE" sz="1000" dirty="0">
                <a:solidFill>
                  <a:schemeClr val="tx1"/>
                </a:solidFill>
                <a:latin typeface="Arial" panose="020B0604020202020204" pitchFamily="34" charset="0"/>
                <a:cs typeface="Arial" panose="020B0604020202020204" pitchFamily="34" charset="0"/>
              </a:rPr>
              <a:t>Luego que el sector privado cubra las aplicaciones de su sector y de EsSalud, el restante cubre parte del MINSA</a:t>
            </a:r>
          </a:p>
        </p:txBody>
      </p:sp>
      <p:sp>
        <p:nvSpPr>
          <p:cNvPr id="80" name="Rectángulo: esquinas redondeadas 79">
            <a:extLst>
              <a:ext uri="{FF2B5EF4-FFF2-40B4-BE49-F238E27FC236}">
                <a16:creationId xmlns:a16="http://schemas.microsoft.com/office/drawing/2014/main" id="{F83D547B-ABC4-7428-6755-76C318044B57}"/>
              </a:ext>
            </a:extLst>
          </p:cNvPr>
          <p:cNvSpPr/>
          <p:nvPr/>
        </p:nvSpPr>
        <p:spPr>
          <a:xfrm>
            <a:off x="320707" y="2908564"/>
            <a:ext cx="1456378" cy="2022327"/>
          </a:xfrm>
          <a:prstGeom prst="roundRect">
            <a:avLst>
              <a:gd name="adj" fmla="val 10583"/>
            </a:avLst>
          </a:prstGeom>
          <a:solidFill>
            <a:schemeClr val="accent5"/>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36000" tIns="288000" rIns="36000" bIns="288000" rtlCol="0" anchor="ctr"/>
          <a:lstStyle/>
          <a:p>
            <a:pPr algn="ctr"/>
            <a:r>
              <a:rPr lang="es-PE" sz="1150" dirty="0">
                <a:solidFill>
                  <a:schemeClr val="bg1"/>
                </a:solidFill>
                <a:latin typeface="Arial" panose="020B0604020202020204" pitchFamily="34" charset="0"/>
                <a:cs typeface="Arial" panose="020B0604020202020204" pitchFamily="34" charset="0"/>
              </a:rPr>
              <a:t>El valor negativo del déficit de aplicaciones indica que la demanda del sector </a:t>
            </a:r>
            <a:r>
              <a:rPr lang="es-PE" sz="1150" b="1" dirty="0">
                <a:solidFill>
                  <a:schemeClr val="bg1"/>
                </a:solidFill>
                <a:latin typeface="Arial" panose="020B0604020202020204" pitchFamily="34" charset="0"/>
                <a:cs typeface="Arial" panose="020B0604020202020204" pitchFamily="34" charset="0"/>
              </a:rPr>
              <a:t>privado</a:t>
            </a:r>
            <a:r>
              <a:rPr lang="es-PE" sz="1150" dirty="0">
                <a:solidFill>
                  <a:schemeClr val="bg1"/>
                </a:solidFill>
                <a:latin typeface="Arial" panose="020B0604020202020204" pitchFamily="34" charset="0"/>
                <a:cs typeface="Arial" panose="020B0604020202020204" pitchFamily="34" charset="0"/>
              </a:rPr>
              <a:t> está cubierta, más aún tiene un exceso, este exceso cubriendo parte de los otros sistemas de salud.</a:t>
            </a:r>
          </a:p>
        </p:txBody>
      </p:sp>
      <p:sp>
        <p:nvSpPr>
          <p:cNvPr id="2" name="Flecha: hacia la izquierda 1">
            <a:extLst>
              <a:ext uri="{FF2B5EF4-FFF2-40B4-BE49-F238E27FC236}">
                <a16:creationId xmlns:a16="http://schemas.microsoft.com/office/drawing/2014/main" id="{15513645-0D90-8575-DD16-30AB49609F28}"/>
              </a:ext>
            </a:extLst>
          </p:cNvPr>
          <p:cNvSpPr/>
          <p:nvPr/>
        </p:nvSpPr>
        <p:spPr>
          <a:xfrm rot="5400000">
            <a:off x="8808235" y="3329011"/>
            <a:ext cx="1108000" cy="1774224"/>
          </a:xfrm>
          <a:prstGeom prst="leftArrow">
            <a:avLst>
              <a:gd name="adj1" fmla="val 60981"/>
              <a:gd name="adj2" fmla="val 27755"/>
            </a:avLst>
          </a:prstGeom>
          <a:solidFill>
            <a:srgbClr val="7030A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PE" sz="950" b="1" dirty="0">
                <a:latin typeface="Arial" panose="020B0604020202020204" pitchFamily="34" charset="0"/>
                <a:cs typeface="Arial" panose="020B0604020202020204" pitchFamily="34" charset="0"/>
              </a:rPr>
              <a:t>Aplicaciones que deben ser cubiertas con la compra de nuevos equipos</a:t>
            </a:r>
            <a:endParaRPr lang="es-MX" sz="950" b="1" dirty="0">
              <a:latin typeface="Arial" panose="020B0604020202020204" pitchFamily="34" charset="0"/>
              <a:cs typeface="Arial" panose="020B0604020202020204" pitchFamily="34" charset="0"/>
            </a:endParaRPr>
          </a:p>
        </p:txBody>
      </p:sp>
      <p:sp>
        <p:nvSpPr>
          <p:cNvPr id="9" name="Flecha: hacia la izquierda 8">
            <a:extLst>
              <a:ext uri="{FF2B5EF4-FFF2-40B4-BE49-F238E27FC236}">
                <a16:creationId xmlns:a16="http://schemas.microsoft.com/office/drawing/2014/main" id="{A87B95ED-1AC8-BC6F-D029-C228156E2940}"/>
              </a:ext>
            </a:extLst>
          </p:cNvPr>
          <p:cNvSpPr/>
          <p:nvPr/>
        </p:nvSpPr>
        <p:spPr>
          <a:xfrm>
            <a:off x="10034002" y="2433823"/>
            <a:ext cx="1524014" cy="762057"/>
          </a:xfrm>
          <a:prstGeom prst="leftArrow">
            <a:avLst>
              <a:gd name="adj1" fmla="val 60981"/>
              <a:gd name="adj2" fmla="val 32368"/>
            </a:avLst>
          </a:prstGeom>
          <a:solidFill>
            <a:schemeClr val="accent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50" b="1" dirty="0">
                <a:latin typeface="Arial" panose="020B0604020202020204" pitchFamily="34" charset="0"/>
                <a:cs typeface="Arial" panose="020B0604020202020204" pitchFamily="34" charset="0"/>
              </a:rPr>
              <a:t>Aplicaciones correspondientes a la población objetivo</a:t>
            </a:r>
            <a:endParaRPr lang="es-MX" sz="95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5624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o 7">
            <a:extLst>
              <a:ext uri="{FF2B5EF4-FFF2-40B4-BE49-F238E27FC236}">
                <a16:creationId xmlns:a16="http://schemas.microsoft.com/office/drawing/2014/main" id="{CA336B0C-F3D9-C838-E4A7-E07FAED1BC32}"/>
              </a:ext>
            </a:extLst>
          </p:cNvPr>
          <p:cNvGraphicFramePr>
            <a:graphicFrameLocks noChangeAspect="1"/>
          </p:cNvGraphicFramePr>
          <p:nvPr>
            <p:extLst>
              <p:ext uri="{D42A27DB-BD31-4B8C-83A1-F6EECF244321}">
                <p14:modId xmlns:p14="http://schemas.microsoft.com/office/powerpoint/2010/main" val="195603107"/>
              </p:ext>
            </p:extLst>
          </p:nvPr>
        </p:nvGraphicFramePr>
        <p:xfrm>
          <a:off x="7993762" y="5350444"/>
          <a:ext cx="3924300" cy="1152525"/>
        </p:xfrm>
        <a:graphic>
          <a:graphicData uri="http://schemas.openxmlformats.org/presentationml/2006/ole">
            <mc:AlternateContent xmlns:mc="http://schemas.openxmlformats.org/markup-compatibility/2006">
              <mc:Choice xmlns:v="urn:schemas-microsoft-com:vml" Requires="v">
                <p:oleObj name="Worksheet" r:id="rId3" imgW="3924459" imgH="1152422" progId="Excel.Sheet.12">
                  <p:embed/>
                </p:oleObj>
              </mc:Choice>
              <mc:Fallback>
                <p:oleObj name="Worksheet" r:id="rId3" imgW="3924459" imgH="1152422" progId="Excel.Sheet.12">
                  <p:embed/>
                  <p:pic>
                    <p:nvPicPr>
                      <p:cNvPr id="0" name=""/>
                      <p:cNvPicPr/>
                      <p:nvPr/>
                    </p:nvPicPr>
                    <p:blipFill>
                      <a:blip r:embed="rId4"/>
                      <a:stretch>
                        <a:fillRect/>
                      </a:stretch>
                    </p:blipFill>
                    <p:spPr>
                      <a:xfrm>
                        <a:off x="7993762" y="5350444"/>
                        <a:ext cx="3924300" cy="1152525"/>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C1EBAB57-6863-CDE5-0CCC-322093134421}"/>
              </a:ext>
            </a:extLst>
          </p:cNvPr>
          <p:cNvGraphicFramePr>
            <a:graphicFrameLocks noChangeAspect="1"/>
          </p:cNvGraphicFramePr>
          <p:nvPr>
            <p:extLst>
              <p:ext uri="{D42A27DB-BD31-4B8C-83A1-F6EECF244321}">
                <p14:modId xmlns:p14="http://schemas.microsoft.com/office/powerpoint/2010/main" val="2990304341"/>
              </p:ext>
            </p:extLst>
          </p:nvPr>
        </p:nvGraphicFramePr>
        <p:xfrm>
          <a:off x="2015294" y="1755306"/>
          <a:ext cx="7905539" cy="3866715"/>
        </p:xfrm>
        <a:graphic>
          <a:graphicData uri="http://schemas.openxmlformats.org/presentationml/2006/ole">
            <mc:AlternateContent xmlns:mc="http://schemas.openxmlformats.org/markup-compatibility/2006">
              <mc:Choice xmlns:v="urn:schemas-microsoft-com:vml" Requires="v">
                <p:oleObj name="Worksheet" r:id="rId5" imgW="6562859" imgH="3209822" progId="Excel.Sheet.12">
                  <p:embed/>
                </p:oleObj>
              </mc:Choice>
              <mc:Fallback>
                <p:oleObj name="Worksheet" r:id="rId5" imgW="6562859" imgH="3209822" progId="Excel.Sheet.12">
                  <p:embed/>
                  <p:pic>
                    <p:nvPicPr>
                      <p:cNvPr id="0" name=""/>
                      <p:cNvPicPr/>
                      <p:nvPr/>
                    </p:nvPicPr>
                    <p:blipFill>
                      <a:blip r:embed="rId6"/>
                      <a:stretch>
                        <a:fillRect/>
                      </a:stretch>
                    </p:blipFill>
                    <p:spPr>
                      <a:xfrm>
                        <a:off x="2015294" y="1755306"/>
                        <a:ext cx="7905539" cy="3866715"/>
                      </a:xfrm>
                      <a:prstGeom prst="rect">
                        <a:avLst/>
                      </a:prstGeom>
                    </p:spPr>
                  </p:pic>
                </p:oleObj>
              </mc:Fallback>
            </mc:AlternateContent>
          </a:graphicData>
        </a:graphic>
      </p:graphicFrame>
      <p:sp>
        <p:nvSpPr>
          <p:cNvPr id="11" name="Flecha: a la derecha con bandas 10">
            <a:extLst>
              <a:ext uri="{FF2B5EF4-FFF2-40B4-BE49-F238E27FC236}">
                <a16:creationId xmlns:a16="http://schemas.microsoft.com/office/drawing/2014/main" id="{6C0B1A07-E7DD-3409-5BAB-A0DCCBA14F31}"/>
              </a:ext>
            </a:extLst>
          </p:cNvPr>
          <p:cNvSpPr/>
          <p:nvPr/>
        </p:nvSpPr>
        <p:spPr>
          <a:xfrm>
            <a:off x="6717732" y="2635750"/>
            <a:ext cx="2023932" cy="358207"/>
          </a:xfrm>
          <a:prstGeom prst="stripedRightArrow">
            <a:avLst>
              <a:gd name="adj1" fmla="val 50000"/>
              <a:gd name="adj2" fmla="val 57658"/>
            </a:avLst>
          </a:prstGeom>
          <a:solidFill>
            <a:schemeClr val="accent6">
              <a:lumMod val="40000"/>
              <a:lumOff val="60000"/>
            </a:schemeClr>
          </a:solid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F8EE1926-4285-ABBE-E099-15371F38D0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munochemInstituto Nacional de Enfermedades Neoplásicas">
            <a:extLst>
              <a:ext uri="{FF2B5EF4-FFF2-40B4-BE49-F238E27FC236}">
                <a16:creationId xmlns:a16="http://schemas.microsoft.com/office/drawing/2014/main" id="{2381F64C-8B42-6F3C-3149-3BCDC8158259}"/>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0E421322-282C-2237-B26E-AB500691D390}"/>
              </a:ext>
            </a:extLst>
          </p:cNvPr>
          <p:cNvSpPr txBox="1"/>
          <p:nvPr/>
        </p:nvSpPr>
        <p:spPr>
          <a:xfrm>
            <a:off x="414100" y="549197"/>
            <a:ext cx="9022983" cy="738664"/>
          </a:xfrm>
          <a:prstGeom prst="rect">
            <a:avLst/>
          </a:prstGeom>
          <a:noFill/>
        </p:spPr>
        <p:txBody>
          <a:bodyPr wrap="none" rtlCol="0">
            <a:spAutoFit/>
          </a:bodyPr>
          <a:lstStyle/>
          <a:p>
            <a:r>
              <a:rPr lang="es-PE" sz="2400" b="1" dirty="0">
                <a:solidFill>
                  <a:srgbClr val="0070C0"/>
                </a:solidFill>
              </a:rPr>
              <a:t>APLICACIONES CORRESPONDIENTE A LA POBLACIÓN OBJETIVO - 2035</a:t>
            </a:r>
            <a:br>
              <a:rPr lang="es-PE" sz="2400" b="1" dirty="0">
                <a:solidFill>
                  <a:srgbClr val="0070C0"/>
                </a:solidFill>
              </a:rPr>
            </a:br>
            <a:r>
              <a:rPr lang="es-PE" b="1" dirty="0">
                <a:solidFill>
                  <a:srgbClr val="0070C0"/>
                </a:solidFill>
              </a:rPr>
              <a:t>Población Objetivo: Población que no puedes costear algún sistema de salud</a:t>
            </a:r>
            <a:endParaRPr lang="es-PE" sz="2000" b="1" dirty="0">
              <a:solidFill>
                <a:srgbClr val="0070C0"/>
              </a:solidFill>
            </a:endParaRPr>
          </a:p>
        </p:txBody>
      </p:sp>
      <p:cxnSp>
        <p:nvCxnSpPr>
          <p:cNvPr id="50" name="Conector: angular 49">
            <a:extLst>
              <a:ext uri="{FF2B5EF4-FFF2-40B4-BE49-F238E27FC236}">
                <a16:creationId xmlns:a16="http://schemas.microsoft.com/office/drawing/2014/main" id="{5EC75230-5BD3-8D5D-8183-C772ED084092}"/>
              </a:ext>
            </a:extLst>
          </p:cNvPr>
          <p:cNvCxnSpPr>
            <a:cxnSpLocks/>
          </p:cNvCxnSpPr>
          <p:nvPr/>
        </p:nvCxnSpPr>
        <p:spPr>
          <a:xfrm rot="5400000">
            <a:off x="420909" y="3831051"/>
            <a:ext cx="3011424" cy="177354"/>
          </a:xfrm>
          <a:prstGeom prst="bentConnector3">
            <a:avLst>
              <a:gd name="adj1" fmla="val 506"/>
            </a:avLst>
          </a:prstGeom>
          <a:ln w="19050"/>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84EBDC11-9D36-E6B2-D034-050C95C71227}"/>
              </a:ext>
            </a:extLst>
          </p:cNvPr>
          <p:cNvCxnSpPr>
            <a:cxnSpLocks/>
          </p:cNvCxnSpPr>
          <p:nvPr/>
        </p:nvCxnSpPr>
        <p:spPr>
          <a:xfrm>
            <a:off x="1837944" y="4133088"/>
            <a:ext cx="1380744"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a:extLst>
              <a:ext uri="{FF2B5EF4-FFF2-40B4-BE49-F238E27FC236}">
                <a16:creationId xmlns:a16="http://schemas.microsoft.com/office/drawing/2014/main" id="{1EDC19C9-3AA6-6A3F-4651-D09A9E12BB4D}"/>
              </a:ext>
            </a:extLst>
          </p:cNvPr>
          <p:cNvCxnSpPr>
            <a:cxnSpLocks/>
          </p:cNvCxnSpPr>
          <p:nvPr/>
        </p:nvCxnSpPr>
        <p:spPr>
          <a:xfrm>
            <a:off x="1837944" y="4770120"/>
            <a:ext cx="1380744"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ector recto de flecha 72">
            <a:extLst>
              <a:ext uri="{FF2B5EF4-FFF2-40B4-BE49-F238E27FC236}">
                <a16:creationId xmlns:a16="http://schemas.microsoft.com/office/drawing/2014/main" id="{8E0F754C-382F-7DE8-15B4-12ED8FA2480B}"/>
              </a:ext>
            </a:extLst>
          </p:cNvPr>
          <p:cNvCxnSpPr>
            <a:cxnSpLocks/>
          </p:cNvCxnSpPr>
          <p:nvPr/>
        </p:nvCxnSpPr>
        <p:spPr>
          <a:xfrm>
            <a:off x="1837944" y="5425440"/>
            <a:ext cx="1380744"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9" name="Rectángulo: esquinas redondeadas 78">
            <a:extLst>
              <a:ext uri="{FF2B5EF4-FFF2-40B4-BE49-F238E27FC236}">
                <a16:creationId xmlns:a16="http://schemas.microsoft.com/office/drawing/2014/main" id="{A7D25D84-45A2-016D-AB0B-E5D724C12F09}"/>
              </a:ext>
            </a:extLst>
          </p:cNvPr>
          <p:cNvSpPr/>
          <p:nvPr/>
        </p:nvSpPr>
        <p:spPr>
          <a:xfrm>
            <a:off x="6889915" y="2393286"/>
            <a:ext cx="1585208" cy="843133"/>
          </a:xfrm>
          <a:prstGeom prst="roundRect">
            <a:avLst/>
          </a:prstGeom>
          <a:solidFill>
            <a:schemeClr val="accent6">
              <a:lumMod val="40000"/>
              <a:lumOff val="60000"/>
            </a:schemeClr>
          </a:solid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36000" tIns="288000" rIns="36000" bIns="288000" rtlCol="0" anchor="ctr"/>
          <a:lstStyle/>
          <a:p>
            <a:pPr algn="ctr"/>
            <a:r>
              <a:rPr lang="es-PE" sz="1000" dirty="0">
                <a:solidFill>
                  <a:schemeClr val="tx1"/>
                </a:solidFill>
                <a:latin typeface="Arial" panose="020B0604020202020204" pitchFamily="34" charset="0"/>
                <a:cs typeface="Arial" panose="020B0604020202020204" pitchFamily="34" charset="0"/>
              </a:rPr>
              <a:t>Luego que el sector privado cubra las aplicaciones de su sector y de EsSalud, el restante cubre parte del MINSA</a:t>
            </a:r>
          </a:p>
        </p:txBody>
      </p:sp>
      <p:sp>
        <p:nvSpPr>
          <p:cNvPr id="80" name="Rectángulo: esquinas redondeadas 79">
            <a:extLst>
              <a:ext uri="{FF2B5EF4-FFF2-40B4-BE49-F238E27FC236}">
                <a16:creationId xmlns:a16="http://schemas.microsoft.com/office/drawing/2014/main" id="{F83D547B-ABC4-7428-6755-76C318044B57}"/>
              </a:ext>
            </a:extLst>
          </p:cNvPr>
          <p:cNvSpPr/>
          <p:nvPr/>
        </p:nvSpPr>
        <p:spPr>
          <a:xfrm>
            <a:off x="320707" y="2908564"/>
            <a:ext cx="1456378" cy="2022327"/>
          </a:xfrm>
          <a:prstGeom prst="roundRect">
            <a:avLst>
              <a:gd name="adj" fmla="val 10583"/>
            </a:avLst>
          </a:prstGeom>
          <a:solidFill>
            <a:schemeClr val="accent5"/>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36000" tIns="288000" rIns="36000" bIns="288000" rtlCol="0" anchor="ctr"/>
          <a:lstStyle/>
          <a:p>
            <a:pPr algn="ctr"/>
            <a:r>
              <a:rPr lang="es-PE" sz="1150" dirty="0">
                <a:solidFill>
                  <a:schemeClr val="bg1"/>
                </a:solidFill>
                <a:latin typeface="Arial" panose="020B0604020202020204" pitchFamily="34" charset="0"/>
                <a:cs typeface="Arial" panose="020B0604020202020204" pitchFamily="34" charset="0"/>
              </a:rPr>
              <a:t>El valor negativo del déficit de aplicaciones indica que la demanda del sector </a:t>
            </a:r>
            <a:r>
              <a:rPr lang="es-PE" sz="1150" b="1" dirty="0">
                <a:solidFill>
                  <a:schemeClr val="bg1"/>
                </a:solidFill>
                <a:latin typeface="Arial" panose="020B0604020202020204" pitchFamily="34" charset="0"/>
                <a:cs typeface="Arial" panose="020B0604020202020204" pitchFamily="34" charset="0"/>
              </a:rPr>
              <a:t>privado</a:t>
            </a:r>
            <a:r>
              <a:rPr lang="es-PE" sz="1150" dirty="0">
                <a:solidFill>
                  <a:schemeClr val="bg1"/>
                </a:solidFill>
                <a:latin typeface="Arial" panose="020B0604020202020204" pitchFamily="34" charset="0"/>
                <a:cs typeface="Arial" panose="020B0604020202020204" pitchFamily="34" charset="0"/>
              </a:rPr>
              <a:t> está cubierta, más aún tiene un exceso, este exceso cubriendo parte de los otros sistemas de salud.</a:t>
            </a:r>
          </a:p>
        </p:txBody>
      </p:sp>
      <p:sp>
        <p:nvSpPr>
          <p:cNvPr id="2" name="Flecha: hacia la izquierda 1">
            <a:extLst>
              <a:ext uri="{FF2B5EF4-FFF2-40B4-BE49-F238E27FC236}">
                <a16:creationId xmlns:a16="http://schemas.microsoft.com/office/drawing/2014/main" id="{15513645-0D90-8575-DD16-30AB49609F28}"/>
              </a:ext>
            </a:extLst>
          </p:cNvPr>
          <p:cNvSpPr/>
          <p:nvPr/>
        </p:nvSpPr>
        <p:spPr>
          <a:xfrm rot="5400000">
            <a:off x="8808235" y="3329011"/>
            <a:ext cx="1108000" cy="1774224"/>
          </a:xfrm>
          <a:prstGeom prst="leftArrow">
            <a:avLst>
              <a:gd name="adj1" fmla="val 60981"/>
              <a:gd name="adj2" fmla="val 27755"/>
            </a:avLst>
          </a:prstGeom>
          <a:solidFill>
            <a:srgbClr val="7030A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PE" sz="950" b="1" dirty="0">
                <a:latin typeface="Arial" panose="020B0604020202020204" pitchFamily="34" charset="0"/>
                <a:cs typeface="Arial" panose="020B0604020202020204" pitchFamily="34" charset="0"/>
              </a:rPr>
              <a:t>Aplicaciones que deben ser cubiertas con la compra de nuevos equipos</a:t>
            </a:r>
            <a:endParaRPr lang="es-MX" sz="950" b="1" dirty="0">
              <a:latin typeface="Arial" panose="020B0604020202020204" pitchFamily="34" charset="0"/>
              <a:cs typeface="Arial" panose="020B0604020202020204" pitchFamily="34" charset="0"/>
            </a:endParaRPr>
          </a:p>
        </p:txBody>
      </p:sp>
      <p:sp>
        <p:nvSpPr>
          <p:cNvPr id="9" name="Flecha: hacia la izquierda 8">
            <a:extLst>
              <a:ext uri="{FF2B5EF4-FFF2-40B4-BE49-F238E27FC236}">
                <a16:creationId xmlns:a16="http://schemas.microsoft.com/office/drawing/2014/main" id="{A87B95ED-1AC8-BC6F-D029-C228156E2940}"/>
              </a:ext>
            </a:extLst>
          </p:cNvPr>
          <p:cNvSpPr/>
          <p:nvPr/>
        </p:nvSpPr>
        <p:spPr>
          <a:xfrm>
            <a:off x="10034002" y="2433823"/>
            <a:ext cx="1524014" cy="762057"/>
          </a:xfrm>
          <a:prstGeom prst="leftArrow">
            <a:avLst>
              <a:gd name="adj1" fmla="val 60981"/>
              <a:gd name="adj2" fmla="val 32368"/>
            </a:avLst>
          </a:prstGeom>
          <a:solidFill>
            <a:schemeClr val="accent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50" b="1" dirty="0">
                <a:latin typeface="Arial" panose="020B0604020202020204" pitchFamily="34" charset="0"/>
                <a:cs typeface="Arial" panose="020B0604020202020204" pitchFamily="34" charset="0"/>
              </a:rPr>
              <a:t>Aplicaciones correspondientes a la población objetivo</a:t>
            </a:r>
            <a:endParaRPr lang="es-MX" sz="95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0029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5F68A79-58D4-FC03-1FC3-E690D0B24A7F}"/>
              </a:ext>
            </a:extLst>
          </p:cNvPr>
          <p:cNvPicPr>
            <a:picLocks noChangeAspect="1"/>
          </p:cNvPicPr>
          <p:nvPr/>
        </p:nvPicPr>
        <p:blipFill>
          <a:blip r:embed="rId3"/>
          <a:stretch>
            <a:fillRect/>
          </a:stretch>
        </p:blipFill>
        <p:spPr>
          <a:xfrm>
            <a:off x="5982695" y="1628688"/>
            <a:ext cx="3560927" cy="4479186"/>
          </a:xfrm>
          <a:prstGeom prst="rect">
            <a:avLst/>
          </a:prstGeom>
        </p:spPr>
      </p:pic>
      <p:pic>
        <p:nvPicPr>
          <p:cNvPr id="7" name="Imagen 6">
            <a:extLst>
              <a:ext uri="{FF2B5EF4-FFF2-40B4-BE49-F238E27FC236}">
                <a16:creationId xmlns:a16="http://schemas.microsoft.com/office/drawing/2014/main" id="{EAED9F62-E933-9BF5-4E89-550D58A4CAA6}"/>
              </a:ext>
            </a:extLst>
          </p:cNvPr>
          <p:cNvPicPr>
            <a:picLocks noChangeAspect="1"/>
          </p:cNvPicPr>
          <p:nvPr/>
        </p:nvPicPr>
        <p:blipFill>
          <a:blip r:embed="rId4"/>
          <a:stretch>
            <a:fillRect/>
          </a:stretch>
        </p:blipFill>
        <p:spPr>
          <a:xfrm>
            <a:off x="552004" y="1628688"/>
            <a:ext cx="3209656" cy="4479186"/>
          </a:xfrm>
          <a:prstGeom prst="rect">
            <a:avLst/>
          </a:prstGeom>
          <a:solidFill>
            <a:srgbClr val="C77CFF"/>
          </a:solidFill>
        </p:spPr>
      </p:pic>
      <p:pic>
        <p:nvPicPr>
          <p:cNvPr id="4"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F8EE1926-4285-ABBE-E099-15371F38D0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munochemInstituto Nacional de Enfermedades Neoplásicas">
            <a:extLst>
              <a:ext uri="{FF2B5EF4-FFF2-40B4-BE49-F238E27FC236}">
                <a16:creationId xmlns:a16="http://schemas.microsoft.com/office/drawing/2014/main" id="{2381F64C-8B42-6F3C-3149-3BCDC8158259}"/>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D9AC5C4-A2A5-FF0B-60A7-30F50A06190E}"/>
              </a:ext>
            </a:extLst>
          </p:cNvPr>
          <p:cNvSpPr txBox="1"/>
          <p:nvPr/>
        </p:nvSpPr>
        <p:spPr>
          <a:xfrm>
            <a:off x="414100" y="549197"/>
            <a:ext cx="10278135" cy="738664"/>
          </a:xfrm>
          <a:prstGeom prst="rect">
            <a:avLst/>
          </a:prstGeom>
          <a:noFill/>
        </p:spPr>
        <p:txBody>
          <a:bodyPr wrap="none" rtlCol="0">
            <a:spAutoFit/>
          </a:bodyPr>
          <a:lstStyle/>
          <a:p>
            <a:r>
              <a:rPr lang="es-PE" sz="2400" b="1" dirty="0">
                <a:solidFill>
                  <a:srgbClr val="0070C0"/>
                </a:solidFill>
              </a:rPr>
              <a:t>IPRESS MINSA POTENCIALMENTE APTOS PARA LA ATENCION DE RADIOTERAPIA</a:t>
            </a:r>
            <a:br>
              <a:rPr lang="es-PE" sz="2400" b="1" dirty="0">
                <a:solidFill>
                  <a:srgbClr val="0070C0"/>
                </a:solidFill>
              </a:rPr>
            </a:br>
            <a:r>
              <a:rPr lang="es-PE" b="1" dirty="0">
                <a:solidFill>
                  <a:srgbClr val="0070C0"/>
                </a:solidFill>
              </a:rPr>
              <a:t>Identificación IPRESS MINSA potencialmente aptos (Oncológico y Nivel III)</a:t>
            </a:r>
            <a:endParaRPr lang="es-PE" sz="2000" b="1" dirty="0">
              <a:solidFill>
                <a:srgbClr val="0070C0"/>
              </a:solidFill>
            </a:endParaRPr>
          </a:p>
        </p:txBody>
      </p:sp>
      <p:sp>
        <p:nvSpPr>
          <p:cNvPr id="13" name="CuadroTexto 12">
            <a:extLst>
              <a:ext uri="{FF2B5EF4-FFF2-40B4-BE49-F238E27FC236}">
                <a16:creationId xmlns:a16="http://schemas.microsoft.com/office/drawing/2014/main" id="{5092BFC2-0F8F-5E3D-CDE3-8E070E734D07}"/>
              </a:ext>
            </a:extLst>
          </p:cNvPr>
          <p:cNvSpPr txBox="1"/>
          <p:nvPr/>
        </p:nvSpPr>
        <p:spPr>
          <a:xfrm>
            <a:off x="3761660" y="2596881"/>
            <a:ext cx="2217515" cy="2123658"/>
          </a:xfrm>
          <a:prstGeom prst="rect">
            <a:avLst/>
          </a:prstGeom>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pPr algn="l"/>
            <a:r>
              <a:rPr lang="es-MX" dirty="0"/>
              <a:t>Se ha identifica un total de 12 IPRESS oncológicas en Lima Metropolitana y Callao:</a:t>
            </a:r>
          </a:p>
          <a:p>
            <a:pPr algn="l"/>
            <a:br>
              <a:rPr lang="es-MX" dirty="0"/>
            </a:br>
            <a:r>
              <a:rPr lang="es-MX" b="1" dirty="0"/>
              <a:t>Callao (1): </a:t>
            </a:r>
            <a:r>
              <a:rPr lang="es-MX" dirty="0"/>
              <a:t>HNDAC</a:t>
            </a:r>
            <a:br>
              <a:rPr lang="es-MX" dirty="0"/>
            </a:br>
            <a:r>
              <a:rPr lang="es-MX" b="1" dirty="0"/>
              <a:t>DLN (2): </a:t>
            </a:r>
            <a:r>
              <a:rPr lang="es-MX" dirty="0"/>
              <a:t>HNCH y HSEB</a:t>
            </a:r>
          </a:p>
          <a:p>
            <a:pPr algn="l"/>
            <a:r>
              <a:rPr lang="es-MX" b="1" dirty="0"/>
              <a:t>DLC (7): </a:t>
            </a:r>
            <a:r>
              <a:rPr lang="es-MX" dirty="0"/>
              <a:t>HNDMNSB e INEN, INSNSB, INMP, HASR, HNAL y HNDM.</a:t>
            </a:r>
          </a:p>
          <a:p>
            <a:pPr algn="l"/>
            <a:r>
              <a:rPr lang="es-MX" b="1" dirty="0"/>
              <a:t>DLE (1): </a:t>
            </a:r>
            <a:r>
              <a:rPr lang="es-MX" dirty="0"/>
              <a:t>HNHU</a:t>
            </a:r>
          </a:p>
          <a:p>
            <a:pPr algn="l"/>
            <a:r>
              <a:rPr lang="es-MX" b="1" dirty="0"/>
              <a:t>DLS (1): </a:t>
            </a:r>
            <a:r>
              <a:rPr lang="es-MX" dirty="0"/>
              <a:t>HMA</a:t>
            </a:r>
          </a:p>
        </p:txBody>
      </p:sp>
      <p:sp>
        <p:nvSpPr>
          <p:cNvPr id="14" name="CuadroTexto 13">
            <a:extLst>
              <a:ext uri="{FF2B5EF4-FFF2-40B4-BE49-F238E27FC236}">
                <a16:creationId xmlns:a16="http://schemas.microsoft.com/office/drawing/2014/main" id="{F15F9F92-A813-1E5B-43F0-DF6FCB399B33}"/>
              </a:ext>
            </a:extLst>
          </p:cNvPr>
          <p:cNvSpPr txBox="1"/>
          <p:nvPr/>
        </p:nvSpPr>
        <p:spPr>
          <a:xfrm>
            <a:off x="9538130" y="2570133"/>
            <a:ext cx="2441192" cy="1938992"/>
          </a:xfrm>
          <a:prstGeom prst="rect">
            <a:avLst/>
          </a:prstGeom>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pPr algn="l"/>
            <a:r>
              <a:rPr lang="es-MX" dirty="0"/>
              <a:t>Se ha identifica un total de 11 IPRESS oncológicas en las Regiones:</a:t>
            </a:r>
          </a:p>
          <a:p>
            <a:pPr algn="l"/>
            <a:br>
              <a:rPr lang="es-MX" dirty="0"/>
            </a:br>
            <a:r>
              <a:rPr lang="es-MX" b="1" dirty="0"/>
              <a:t>Norte (3): </a:t>
            </a:r>
            <a:r>
              <a:rPr lang="es-MX" dirty="0"/>
              <a:t>HRL, HBT e IREN Norte</a:t>
            </a:r>
          </a:p>
          <a:p>
            <a:pPr algn="l"/>
            <a:r>
              <a:rPr lang="es-MX" b="1" dirty="0"/>
              <a:t>Oriente (2): </a:t>
            </a:r>
            <a:r>
              <a:rPr lang="es-MX" dirty="0"/>
              <a:t>HRL.FSAI</a:t>
            </a:r>
            <a:br>
              <a:rPr lang="es-MX" dirty="0"/>
            </a:br>
            <a:r>
              <a:rPr lang="es-MX" b="1" dirty="0"/>
              <a:t>Centro (2): </a:t>
            </a:r>
            <a:r>
              <a:rPr lang="es-MX" dirty="0"/>
              <a:t>HRDCQDAC e</a:t>
            </a:r>
            <a:r>
              <a:rPr lang="es-MX" b="1" i="1" dirty="0"/>
              <a:t> </a:t>
            </a:r>
            <a:r>
              <a:rPr lang="es-MX" i="1" dirty="0"/>
              <a:t>IREN Centro(*)</a:t>
            </a:r>
            <a:br>
              <a:rPr lang="es-MX" dirty="0"/>
            </a:br>
            <a:r>
              <a:rPr lang="es-MX" b="1" dirty="0"/>
              <a:t>Sur (5): </a:t>
            </a:r>
            <a:r>
              <a:rPr lang="es-MX" dirty="0"/>
              <a:t>HADC, HALC, HG, HRHDE e IREN Sur</a:t>
            </a:r>
          </a:p>
        </p:txBody>
      </p:sp>
      <p:pic>
        <p:nvPicPr>
          <p:cNvPr id="9" name="Imagen 8">
            <a:extLst>
              <a:ext uri="{FF2B5EF4-FFF2-40B4-BE49-F238E27FC236}">
                <a16:creationId xmlns:a16="http://schemas.microsoft.com/office/drawing/2014/main" id="{23477EA1-0A9D-72BA-A440-D9397633F7B2}"/>
              </a:ext>
            </a:extLst>
          </p:cNvPr>
          <p:cNvPicPr>
            <a:picLocks noChangeAspect="1"/>
          </p:cNvPicPr>
          <p:nvPr/>
        </p:nvPicPr>
        <p:blipFill>
          <a:blip r:embed="rId7"/>
          <a:stretch>
            <a:fillRect/>
          </a:stretch>
        </p:blipFill>
        <p:spPr>
          <a:xfrm>
            <a:off x="10601325" y="4426207"/>
            <a:ext cx="1491578" cy="2431793"/>
          </a:xfrm>
          <a:prstGeom prst="rect">
            <a:avLst/>
          </a:prstGeom>
        </p:spPr>
      </p:pic>
      <p:sp>
        <p:nvSpPr>
          <p:cNvPr id="8" name="CuadroTexto 7">
            <a:extLst>
              <a:ext uri="{FF2B5EF4-FFF2-40B4-BE49-F238E27FC236}">
                <a16:creationId xmlns:a16="http://schemas.microsoft.com/office/drawing/2014/main" id="{3D07AEF7-ADF2-3036-DB77-6937B5507886}"/>
              </a:ext>
            </a:extLst>
          </p:cNvPr>
          <p:cNvSpPr txBox="1"/>
          <p:nvPr/>
        </p:nvSpPr>
        <p:spPr>
          <a:xfrm>
            <a:off x="5979175" y="6107874"/>
            <a:ext cx="3567967" cy="707886"/>
          </a:xfrm>
          <a:prstGeom prst="rect">
            <a:avLst/>
          </a:prstGeom>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r>
              <a:rPr lang="es-MX" sz="1000" b="1" dirty="0">
                <a:solidFill>
                  <a:schemeClr val="accent2"/>
                </a:solidFill>
              </a:rPr>
              <a:t>En las regiones de Piura (2.1mill), San Martin (0.9mill), Ica (1mill) y Puno (1.2mill); no se cuentan con IPRESS de Nivel III que brinden atención oncológica, es por ello que se consideran IPRESS de Nivel II-2.</a:t>
            </a:r>
          </a:p>
        </p:txBody>
      </p:sp>
    </p:spTree>
    <p:extLst>
      <p:ext uri="{BB962C8B-B14F-4D97-AF65-F5344CB8AC3E}">
        <p14:creationId xmlns:p14="http://schemas.microsoft.com/office/powerpoint/2010/main" val="3461764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548504F4-0B89-AEE1-A001-A9578BE4F507}"/>
              </a:ext>
            </a:extLst>
          </p:cNvPr>
          <p:cNvPicPr>
            <a:picLocks noChangeAspect="1"/>
          </p:cNvPicPr>
          <p:nvPr/>
        </p:nvPicPr>
        <p:blipFill>
          <a:blip r:embed="rId3"/>
          <a:stretch>
            <a:fillRect/>
          </a:stretch>
        </p:blipFill>
        <p:spPr>
          <a:xfrm>
            <a:off x="499619" y="1447963"/>
            <a:ext cx="9021600" cy="4520793"/>
          </a:xfrm>
          <a:prstGeom prst="rect">
            <a:avLst/>
          </a:prstGeom>
        </p:spPr>
      </p:pic>
      <p:pic>
        <p:nvPicPr>
          <p:cNvPr id="2"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998D6687-72DE-0ECA-AD1C-E931E961A0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nmunochemInstituto Nacional de Enfermedades Neoplásicas">
            <a:extLst>
              <a:ext uri="{FF2B5EF4-FFF2-40B4-BE49-F238E27FC236}">
                <a16:creationId xmlns:a16="http://schemas.microsoft.com/office/drawing/2014/main" id="{921BC627-7A1E-5F08-97EB-DAD79CB08C8E}"/>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E6EAA2B4-C291-01D6-A167-AB594F0EFD6A}"/>
              </a:ext>
            </a:extLst>
          </p:cNvPr>
          <p:cNvSpPr txBox="1"/>
          <p:nvPr/>
        </p:nvSpPr>
        <p:spPr>
          <a:xfrm>
            <a:off x="414100" y="549197"/>
            <a:ext cx="7428187" cy="738664"/>
          </a:xfrm>
          <a:prstGeom prst="rect">
            <a:avLst/>
          </a:prstGeom>
          <a:noFill/>
        </p:spPr>
        <p:txBody>
          <a:bodyPr wrap="none" rtlCol="0">
            <a:spAutoFit/>
          </a:bodyPr>
          <a:lstStyle/>
          <a:p>
            <a:r>
              <a:rPr lang="es-PE" sz="2400" b="1" dirty="0">
                <a:solidFill>
                  <a:srgbClr val="0070C0"/>
                </a:solidFill>
              </a:rPr>
              <a:t>IMPLEMENTACIÓN DE LOS EQUIPOS DE RADIOTERAPIA</a:t>
            </a:r>
            <a:br>
              <a:rPr lang="es-PE" sz="2400" b="1" dirty="0">
                <a:solidFill>
                  <a:srgbClr val="0070C0"/>
                </a:solidFill>
              </a:rPr>
            </a:br>
            <a:r>
              <a:rPr lang="es-PE" b="1" dirty="0" err="1">
                <a:solidFill>
                  <a:srgbClr val="0070C0"/>
                </a:solidFill>
              </a:rPr>
              <a:t>Radioterapia</a:t>
            </a:r>
            <a:r>
              <a:rPr lang="es-PE" b="1" dirty="0">
                <a:solidFill>
                  <a:srgbClr val="0070C0"/>
                </a:solidFill>
              </a:rPr>
              <a:t> externa (acelerador lineal y unidad de cobalto) y Braquiterapia</a:t>
            </a:r>
            <a:endParaRPr lang="es-PE" sz="2000" b="1" dirty="0">
              <a:solidFill>
                <a:srgbClr val="0070C0"/>
              </a:solidFill>
            </a:endParaRPr>
          </a:p>
        </p:txBody>
      </p:sp>
      <p:sp>
        <p:nvSpPr>
          <p:cNvPr id="5" name="CuadroTexto 4">
            <a:extLst>
              <a:ext uri="{FF2B5EF4-FFF2-40B4-BE49-F238E27FC236}">
                <a16:creationId xmlns:a16="http://schemas.microsoft.com/office/drawing/2014/main" id="{EB836612-E1EB-1CBE-08D7-A522903B4812}"/>
              </a:ext>
            </a:extLst>
          </p:cNvPr>
          <p:cNvSpPr txBox="1"/>
          <p:nvPr/>
        </p:nvSpPr>
        <p:spPr>
          <a:xfrm>
            <a:off x="414100" y="6349949"/>
            <a:ext cx="8590963" cy="338554"/>
          </a:xfrm>
          <a:prstGeom prst="rect">
            <a:avLst/>
          </a:prstGeom>
          <a:noFill/>
        </p:spPr>
        <p:txBody>
          <a:bodyPr wrap="none" lIns="90000" tIns="0" bIns="0" rtlCol="0">
            <a:spAutoFit/>
          </a:bodyPr>
          <a:lstStyle/>
          <a:p>
            <a:r>
              <a:rPr lang="es-MX" sz="1100" b="1" dirty="0"/>
              <a:t>Fuente: </a:t>
            </a:r>
          </a:p>
          <a:p>
            <a:pPr marL="171450" indent="-171450">
              <a:buFontTx/>
              <a:buChar char="-"/>
            </a:pPr>
            <a:r>
              <a:rPr lang="en-US" sz="1100" dirty="0"/>
              <a:t>Leveling Up the Access to Radiation Therapy in Latin America: Economic Analysis of Investment, Equity, and Inclusion Opportunities Up to 2030. </a:t>
            </a:r>
          </a:p>
        </p:txBody>
      </p:sp>
      <p:sp>
        <p:nvSpPr>
          <p:cNvPr id="6" name="CuadroTexto 5">
            <a:extLst>
              <a:ext uri="{FF2B5EF4-FFF2-40B4-BE49-F238E27FC236}">
                <a16:creationId xmlns:a16="http://schemas.microsoft.com/office/drawing/2014/main" id="{416C1A24-8906-ACFE-EDBE-20A53B60FCA1}"/>
              </a:ext>
            </a:extLst>
          </p:cNvPr>
          <p:cNvSpPr txBox="1"/>
          <p:nvPr/>
        </p:nvSpPr>
        <p:spPr>
          <a:xfrm>
            <a:off x="9674352" y="1383543"/>
            <a:ext cx="2444496" cy="4605107"/>
          </a:xfrm>
          <a:prstGeom prst="rect">
            <a:avLst/>
          </a:prstGeom>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pPr algn="l"/>
            <a:r>
              <a:rPr lang="es-MX" sz="1275" b="1" dirty="0"/>
              <a:t>MINSA: </a:t>
            </a:r>
          </a:p>
          <a:p>
            <a:pPr algn="l"/>
            <a:r>
              <a:rPr lang="es-MX" sz="1275" dirty="0"/>
              <a:t>La unidad de cobalto fue implementada inicialmente por el INEN en el 2007 y el último fue por HG en el 2011. En los últimos 5 años se </a:t>
            </a:r>
            <a:r>
              <a:rPr lang="es-MX" sz="1275" dirty="0" err="1"/>
              <a:t>implementarón</a:t>
            </a:r>
            <a:r>
              <a:rPr lang="es-MX" sz="1275" dirty="0"/>
              <a:t> 5 equipos de RE y 2 equipos de BQ.</a:t>
            </a:r>
          </a:p>
          <a:p>
            <a:pPr algn="l"/>
            <a:endParaRPr lang="es-MX" sz="1275" dirty="0"/>
          </a:p>
          <a:p>
            <a:pPr algn="l"/>
            <a:r>
              <a:rPr lang="es-MX" sz="1275" b="1" dirty="0"/>
              <a:t>ESSALUD:</a:t>
            </a:r>
          </a:p>
          <a:p>
            <a:pPr algn="l"/>
            <a:r>
              <a:rPr lang="es-MX" sz="1275" dirty="0"/>
              <a:t>La única implementación de una unidad de cobalto fue en el 2007 realizada por el HNERM. Desde el 2014 no se ha implementado ningún equipo.</a:t>
            </a:r>
          </a:p>
          <a:p>
            <a:pPr algn="l"/>
            <a:endParaRPr lang="es-MX" sz="1275" b="1" dirty="0"/>
          </a:p>
          <a:p>
            <a:pPr algn="l"/>
            <a:r>
              <a:rPr lang="es-MX" sz="1275" b="1" dirty="0"/>
              <a:t>PRIVADO:</a:t>
            </a:r>
          </a:p>
          <a:p>
            <a:pPr algn="l"/>
            <a:r>
              <a:rPr lang="es-MX" sz="1275" dirty="0"/>
              <a:t>La implementación de equipos comenzó en el año 2009 para RE y 2013 para Braquiterapias. Durante los últimos cinco años, se han incorporado 9 equipos de RE y 0 equipos de Braquiterapia.</a:t>
            </a:r>
          </a:p>
        </p:txBody>
      </p:sp>
      <p:sp>
        <p:nvSpPr>
          <p:cNvPr id="9" name="Rectángulo 8">
            <a:extLst>
              <a:ext uri="{FF2B5EF4-FFF2-40B4-BE49-F238E27FC236}">
                <a16:creationId xmlns:a16="http://schemas.microsoft.com/office/drawing/2014/main" id="{1CF1B70B-2AC9-2E4C-E772-062A4E211416}"/>
              </a:ext>
            </a:extLst>
          </p:cNvPr>
          <p:cNvSpPr/>
          <p:nvPr/>
        </p:nvSpPr>
        <p:spPr>
          <a:xfrm>
            <a:off x="6668644" y="5495522"/>
            <a:ext cx="2402204" cy="212334"/>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ln>
                <a:solidFill>
                  <a:srgbClr val="FF0000"/>
                </a:solidFill>
              </a:ln>
              <a:noFill/>
            </a:endParaRPr>
          </a:p>
        </p:txBody>
      </p:sp>
      <p:sp>
        <p:nvSpPr>
          <p:cNvPr id="10" name="Rectángulo 9">
            <a:extLst>
              <a:ext uri="{FF2B5EF4-FFF2-40B4-BE49-F238E27FC236}">
                <a16:creationId xmlns:a16="http://schemas.microsoft.com/office/drawing/2014/main" id="{12CEF302-7007-566C-FED5-CA8B01926E49}"/>
              </a:ext>
            </a:extLst>
          </p:cNvPr>
          <p:cNvSpPr/>
          <p:nvPr/>
        </p:nvSpPr>
        <p:spPr>
          <a:xfrm>
            <a:off x="5090160" y="3191813"/>
            <a:ext cx="3980688" cy="1371043"/>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ln>
                <a:solidFill>
                  <a:srgbClr val="FF0000"/>
                </a:solidFill>
              </a:ln>
              <a:noFill/>
            </a:endParaRPr>
          </a:p>
        </p:txBody>
      </p:sp>
      <p:sp>
        <p:nvSpPr>
          <p:cNvPr id="11" name="Rectángulo 10">
            <a:extLst>
              <a:ext uri="{FF2B5EF4-FFF2-40B4-BE49-F238E27FC236}">
                <a16:creationId xmlns:a16="http://schemas.microsoft.com/office/drawing/2014/main" id="{DD170B96-7EA2-E3E6-A31E-B44B65280D4E}"/>
              </a:ext>
            </a:extLst>
          </p:cNvPr>
          <p:cNvSpPr/>
          <p:nvPr/>
        </p:nvSpPr>
        <p:spPr>
          <a:xfrm>
            <a:off x="5477347" y="5032857"/>
            <a:ext cx="3594641" cy="230239"/>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ln>
                <a:solidFill>
                  <a:srgbClr val="FF0000"/>
                </a:solidFill>
              </a:ln>
              <a:noFill/>
            </a:endParaRPr>
          </a:p>
        </p:txBody>
      </p:sp>
      <p:sp>
        <p:nvSpPr>
          <p:cNvPr id="12" name="Rectángulo 11">
            <a:extLst>
              <a:ext uri="{FF2B5EF4-FFF2-40B4-BE49-F238E27FC236}">
                <a16:creationId xmlns:a16="http://schemas.microsoft.com/office/drawing/2014/main" id="{0532E38C-6416-2B5B-0160-FC90A734899E}"/>
              </a:ext>
            </a:extLst>
          </p:cNvPr>
          <p:cNvSpPr/>
          <p:nvPr/>
        </p:nvSpPr>
        <p:spPr>
          <a:xfrm>
            <a:off x="2303685" y="2494489"/>
            <a:ext cx="402336" cy="23157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ln>
                <a:solidFill>
                  <a:srgbClr val="FF0000"/>
                </a:solidFill>
              </a:ln>
              <a:noFill/>
            </a:endParaRPr>
          </a:p>
        </p:txBody>
      </p:sp>
      <p:sp>
        <p:nvSpPr>
          <p:cNvPr id="13" name="Rectángulo 12">
            <a:extLst>
              <a:ext uri="{FF2B5EF4-FFF2-40B4-BE49-F238E27FC236}">
                <a16:creationId xmlns:a16="http://schemas.microsoft.com/office/drawing/2014/main" id="{ACE95196-FA64-5B1D-8328-C44182917EA7}"/>
              </a:ext>
            </a:extLst>
          </p:cNvPr>
          <p:cNvSpPr/>
          <p:nvPr/>
        </p:nvSpPr>
        <p:spPr>
          <a:xfrm>
            <a:off x="3924266" y="2491254"/>
            <a:ext cx="383415" cy="23718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ln>
                <a:solidFill>
                  <a:srgbClr val="FF0000"/>
                </a:solidFill>
              </a:ln>
              <a:noFill/>
            </a:endParaRPr>
          </a:p>
        </p:txBody>
      </p:sp>
      <p:sp>
        <p:nvSpPr>
          <p:cNvPr id="15" name="Rectángulo 14">
            <a:extLst>
              <a:ext uri="{FF2B5EF4-FFF2-40B4-BE49-F238E27FC236}">
                <a16:creationId xmlns:a16="http://schemas.microsoft.com/office/drawing/2014/main" id="{525F4CD7-4297-F064-1050-0012F5251873}"/>
              </a:ext>
            </a:extLst>
          </p:cNvPr>
          <p:cNvSpPr/>
          <p:nvPr/>
        </p:nvSpPr>
        <p:spPr>
          <a:xfrm>
            <a:off x="2303685" y="3874085"/>
            <a:ext cx="402336" cy="23157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ln>
                <a:solidFill>
                  <a:srgbClr val="FF0000"/>
                </a:solidFill>
              </a:ln>
              <a:noFill/>
            </a:endParaRPr>
          </a:p>
        </p:txBody>
      </p:sp>
    </p:spTree>
    <p:extLst>
      <p:ext uri="{BB962C8B-B14F-4D97-AF65-F5344CB8AC3E}">
        <p14:creationId xmlns:p14="http://schemas.microsoft.com/office/powerpoint/2010/main" val="2246979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76512ABD-707C-B377-BD74-5B648CB4B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nmunochemInstituto Nacional de Enfermedades Neoplásicas">
            <a:extLst>
              <a:ext uri="{FF2B5EF4-FFF2-40B4-BE49-F238E27FC236}">
                <a16:creationId xmlns:a16="http://schemas.microsoft.com/office/drawing/2014/main" id="{143557FC-6A84-B078-EE29-B2BFAF3CA89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68E053A8-4B41-82A1-3898-952A726B1C3C}"/>
              </a:ext>
            </a:extLst>
          </p:cNvPr>
          <p:cNvSpPr txBox="1"/>
          <p:nvPr/>
        </p:nvSpPr>
        <p:spPr>
          <a:xfrm>
            <a:off x="414100" y="753700"/>
            <a:ext cx="6412268" cy="523220"/>
          </a:xfrm>
          <a:prstGeom prst="rect">
            <a:avLst/>
          </a:prstGeom>
          <a:noFill/>
        </p:spPr>
        <p:txBody>
          <a:bodyPr wrap="none" rtlCol="0">
            <a:spAutoFit/>
          </a:bodyPr>
          <a:lstStyle/>
          <a:p>
            <a:r>
              <a:rPr lang="es-PE" sz="2800" b="1" dirty="0">
                <a:solidFill>
                  <a:srgbClr val="0070C0"/>
                </a:solidFill>
              </a:rPr>
              <a:t>PROBLEMA DE COMPOSICIÓN DE ENEROS</a:t>
            </a:r>
            <a:endParaRPr lang="es-PE" sz="2400" b="1" dirty="0">
              <a:solidFill>
                <a:srgbClr val="0070C0"/>
              </a:solidFill>
            </a:endParaRPr>
          </a:p>
        </p:txBody>
      </p:sp>
      <p:sp>
        <p:nvSpPr>
          <p:cNvPr id="5" name="CuadroTexto 4">
            <a:extLst>
              <a:ext uri="{FF2B5EF4-FFF2-40B4-BE49-F238E27FC236}">
                <a16:creationId xmlns:a16="http://schemas.microsoft.com/office/drawing/2014/main" id="{DDDE607C-AE01-8C22-5777-225318C5D18A}"/>
              </a:ext>
            </a:extLst>
          </p:cNvPr>
          <p:cNvSpPr txBox="1"/>
          <p:nvPr/>
        </p:nvSpPr>
        <p:spPr>
          <a:xfrm>
            <a:off x="445125" y="1301472"/>
            <a:ext cx="10493799" cy="561692"/>
          </a:xfrm>
          <a:prstGeom prst="rect">
            <a:avLst/>
          </a:prstGeom>
          <a:noFill/>
        </p:spPr>
        <p:txBody>
          <a:bodyPr wrap="square" rtlCol="0">
            <a:spAutoFit/>
          </a:bodyPr>
          <a:lstStyle/>
          <a:p>
            <a:r>
              <a:rPr lang="es-MX" sz="1450" dirty="0">
                <a:latin typeface="Arial" panose="020B0604020202020204" pitchFamily="34" charset="0"/>
                <a:cs typeface="Arial" panose="020B0604020202020204" pitchFamily="34" charset="0"/>
              </a:rPr>
              <a:t>El problema de composición de enteros consiste en descomponer un número entero positivo </a:t>
            </a:r>
            <a:r>
              <a:rPr lang="es-MX" sz="1600" b="1" dirty="0">
                <a:latin typeface="Cambria Math" panose="02040503050406030204" pitchFamily="18" charset="0"/>
                <a:ea typeface="Cambria Math" panose="02040503050406030204" pitchFamily="18" charset="0"/>
                <a:cs typeface="Arial" panose="020B0604020202020204" pitchFamily="34" charset="0"/>
              </a:rPr>
              <a:t>n</a:t>
            </a:r>
            <a:r>
              <a:rPr lang="es-MX" sz="1450" dirty="0">
                <a:latin typeface="Arial" panose="020B0604020202020204" pitchFamily="34" charset="0"/>
                <a:cs typeface="Arial" panose="020B0604020202020204" pitchFamily="34" charset="0"/>
              </a:rPr>
              <a:t> como suma de </a:t>
            </a:r>
            <a:r>
              <a:rPr lang="es-MX" sz="1600" b="1" dirty="0">
                <a:latin typeface="Cambria Math" panose="02040503050406030204" pitchFamily="18" charset="0"/>
                <a:ea typeface="Cambria Math" panose="02040503050406030204" pitchFamily="18" charset="0"/>
                <a:cs typeface="Arial" panose="020B0604020202020204" pitchFamily="34" charset="0"/>
              </a:rPr>
              <a:t>k</a:t>
            </a:r>
            <a:r>
              <a:rPr lang="es-MX" sz="1450" dirty="0">
                <a:latin typeface="Arial" panose="020B0604020202020204" pitchFamily="34" charset="0"/>
                <a:cs typeface="Arial" panose="020B0604020202020204" pitchFamily="34" charset="0"/>
              </a:rPr>
              <a:t> enteros no negativos. Es decir, encontrar todas las soluciones de la ecuación:</a:t>
            </a:r>
            <a:endParaRPr lang="es-PE" sz="1450" b="1"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6" name="CuadroTexto 5">
                <a:extLst>
                  <a:ext uri="{FF2B5EF4-FFF2-40B4-BE49-F238E27FC236}">
                    <a16:creationId xmlns:a16="http://schemas.microsoft.com/office/drawing/2014/main" id="{31B1E1ED-A6E4-545F-6C33-0B5246D4FD8C}"/>
                  </a:ext>
                </a:extLst>
              </p:cNvPr>
              <p:cNvSpPr txBox="1"/>
              <p:nvPr/>
            </p:nvSpPr>
            <p:spPr>
              <a:xfrm>
                <a:off x="3911097" y="2075053"/>
                <a:ext cx="3883627"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s-MX" sz="3200" smtClean="0">
                              <a:solidFill>
                                <a:srgbClr val="836967"/>
                              </a:solidFill>
                              <a:latin typeface="Cambria Math" panose="02040503050406030204" pitchFamily="18" charset="0"/>
                            </a:rPr>
                          </m:ctrlPr>
                        </m:sSubPr>
                        <m:e>
                          <m:r>
                            <a:rPr lang="es-MX" sz="3200" i="1">
                              <a:latin typeface="Cambria Math" panose="02040503050406030204" pitchFamily="18" charset="0"/>
                            </a:rPr>
                            <m:t>𝑥</m:t>
                          </m:r>
                        </m:e>
                        <m:sub>
                          <m:r>
                            <a:rPr lang="es-MX" sz="3200" i="0">
                              <a:latin typeface="Cambria Math" panose="02040503050406030204" pitchFamily="18" charset="0"/>
                            </a:rPr>
                            <m:t>1</m:t>
                          </m:r>
                        </m:sub>
                      </m:sSub>
                      <m:r>
                        <a:rPr lang="es-PE" sz="3200" b="0" i="1" smtClean="0">
                          <a:latin typeface="Cambria Math" panose="02040503050406030204" pitchFamily="18" charset="0"/>
                        </a:rPr>
                        <m:t>+</m:t>
                      </m:r>
                      <m:sSub>
                        <m:sSubPr>
                          <m:ctrlPr>
                            <a:rPr lang="es-PE" sz="3200" b="0" i="1" smtClean="0">
                              <a:latin typeface="Cambria Math" panose="02040503050406030204" pitchFamily="18" charset="0"/>
                            </a:rPr>
                          </m:ctrlPr>
                        </m:sSubPr>
                        <m:e>
                          <m:r>
                            <a:rPr lang="es-PE" sz="3200" b="0" i="1" smtClean="0">
                              <a:latin typeface="Cambria Math" panose="02040503050406030204" pitchFamily="18" charset="0"/>
                            </a:rPr>
                            <m:t>𝑥</m:t>
                          </m:r>
                        </m:e>
                        <m:sub>
                          <m:r>
                            <a:rPr lang="es-PE" sz="3200" b="0" i="1" smtClean="0">
                              <a:latin typeface="Cambria Math" panose="02040503050406030204" pitchFamily="18" charset="0"/>
                            </a:rPr>
                            <m:t>2</m:t>
                          </m:r>
                        </m:sub>
                      </m:sSub>
                      <m:r>
                        <a:rPr lang="es-PE" sz="3200" b="0" i="1" smtClean="0">
                          <a:latin typeface="Cambria Math" panose="02040503050406030204" pitchFamily="18" charset="0"/>
                        </a:rPr>
                        <m:t>+…+</m:t>
                      </m:r>
                      <m:sSub>
                        <m:sSubPr>
                          <m:ctrlPr>
                            <a:rPr lang="es-PE" sz="3200" b="0" i="1" smtClean="0">
                              <a:latin typeface="Cambria Math" panose="02040503050406030204" pitchFamily="18" charset="0"/>
                            </a:rPr>
                          </m:ctrlPr>
                        </m:sSubPr>
                        <m:e>
                          <m:r>
                            <a:rPr lang="es-PE" sz="3200" b="0" i="1" smtClean="0">
                              <a:latin typeface="Cambria Math" panose="02040503050406030204" pitchFamily="18" charset="0"/>
                            </a:rPr>
                            <m:t>𝑥</m:t>
                          </m:r>
                        </m:e>
                        <m:sub>
                          <m:r>
                            <a:rPr lang="es-PE" sz="3200" b="0" i="1" smtClean="0">
                              <a:latin typeface="Cambria Math" panose="02040503050406030204" pitchFamily="18" charset="0"/>
                            </a:rPr>
                            <m:t>𝑘</m:t>
                          </m:r>
                        </m:sub>
                      </m:sSub>
                      <m:r>
                        <a:rPr lang="es-PE" sz="3200" b="0" i="1" smtClean="0">
                          <a:latin typeface="Cambria Math" panose="02040503050406030204" pitchFamily="18" charset="0"/>
                        </a:rPr>
                        <m:t>=</m:t>
                      </m:r>
                      <m:r>
                        <a:rPr lang="es-PE" sz="3200" b="0" i="1" smtClean="0">
                          <a:latin typeface="Cambria Math" panose="02040503050406030204" pitchFamily="18" charset="0"/>
                        </a:rPr>
                        <m:t>𝑛</m:t>
                      </m:r>
                    </m:oMath>
                  </m:oMathPara>
                </a14:m>
                <a:endParaRPr lang="es-MX" sz="3200" dirty="0"/>
              </a:p>
            </p:txBody>
          </p:sp>
        </mc:Choice>
        <mc:Fallback>
          <p:sp>
            <p:nvSpPr>
              <p:cNvPr id="6" name="CuadroTexto 5">
                <a:extLst>
                  <a:ext uri="{FF2B5EF4-FFF2-40B4-BE49-F238E27FC236}">
                    <a16:creationId xmlns:a16="http://schemas.microsoft.com/office/drawing/2014/main" id="{31B1E1ED-A6E4-545F-6C33-0B5246D4FD8C}"/>
                  </a:ext>
                </a:extLst>
              </p:cNvPr>
              <p:cNvSpPr txBox="1">
                <a:spLocks noRot="1" noChangeAspect="1" noMove="1" noResize="1" noEditPoints="1" noAdjustHandles="1" noChangeArrowheads="1" noChangeShapeType="1" noTextEdit="1"/>
              </p:cNvSpPr>
              <p:nvPr/>
            </p:nvSpPr>
            <p:spPr>
              <a:xfrm>
                <a:off x="3911097" y="2075053"/>
                <a:ext cx="3883627" cy="492443"/>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7" name="CuadroTexto 6">
                <a:extLst>
                  <a:ext uri="{FF2B5EF4-FFF2-40B4-BE49-F238E27FC236}">
                    <a16:creationId xmlns:a16="http://schemas.microsoft.com/office/drawing/2014/main" id="{4703EA73-F17E-8CF2-9008-AA5B7EC1D770}"/>
                  </a:ext>
                </a:extLst>
              </p:cNvPr>
              <p:cNvSpPr txBox="1"/>
              <p:nvPr/>
            </p:nvSpPr>
            <p:spPr>
              <a:xfrm>
                <a:off x="547367" y="2793579"/>
                <a:ext cx="10493799" cy="315471"/>
              </a:xfrm>
              <a:prstGeom prst="rect">
                <a:avLst/>
              </a:prstGeom>
              <a:noFill/>
            </p:spPr>
            <p:txBody>
              <a:bodyPr wrap="square" rtlCol="0">
                <a:spAutoFit/>
              </a:bodyPr>
              <a:lstStyle/>
              <a:p>
                <a:r>
                  <a:rPr lang="es-MX" sz="1450" dirty="0">
                    <a:latin typeface="Arial" panose="020B0604020202020204" pitchFamily="34" charset="0"/>
                    <a:cs typeface="Arial" panose="020B0604020202020204" pitchFamily="34" charset="0"/>
                  </a:rPr>
                  <a:t>Donde cada </a:t>
                </a:r>
                <a14:m>
                  <m:oMath xmlns:m="http://schemas.openxmlformats.org/officeDocument/2006/math">
                    <m:sSub>
                      <m:sSubPr>
                        <m:ctrlPr>
                          <a:rPr lang="es-PE" sz="1450" b="1" i="1" smtClean="0">
                            <a:latin typeface="Cambria Math" panose="02040503050406030204" pitchFamily="18" charset="0"/>
                            <a:cs typeface="Arial" panose="020B0604020202020204" pitchFamily="34" charset="0"/>
                          </a:rPr>
                        </m:ctrlPr>
                      </m:sSubPr>
                      <m:e>
                        <m:r>
                          <a:rPr lang="es-PE" sz="1450" b="1" i="1" smtClean="0">
                            <a:latin typeface="Cambria Math" panose="02040503050406030204" pitchFamily="18" charset="0"/>
                            <a:cs typeface="Arial" panose="020B0604020202020204" pitchFamily="34" charset="0"/>
                          </a:rPr>
                          <m:t>𝒙</m:t>
                        </m:r>
                      </m:e>
                      <m:sub>
                        <m:r>
                          <a:rPr lang="es-PE" sz="1450" b="1" i="1" smtClean="0">
                            <a:latin typeface="Cambria Math" panose="02040503050406030204" pitchFamily="18" charset="0"/>
                            <a:cs typeface="Arial" panose="020B0604020202020204" pitchFamily="34" charset="0"/>
                          </a:rPr>
                          <m:t>𝒊</m:t>
                        </m:r>
                      </m:sub>
                    </m:sSub>
                    <m:r>
                      <a:rPr lang="es-PE" sz="1450" b="1" i="1" smtClean="0">
                        <a:latin typeface="Cambria Math" panose="02040503050406030204" pitchFamily="18" charset="0"/>
                        <a:cs typeface="Arial" panose="020B0604020202020204" pitchFamily="34" charset="0"/>
                      </a:rPr>
                      <m:t> </m:t>
                    </m:r>
                  </m:oMath>
                </a14:m>
                <a:r>
                  <a:rPr lang="es-MX" sz="1450" dirty="0">
                    <a:latin typeface="Arial" panose="020B0604020202020204" pitchFamily="34" charset="0"/>
                    <a:cs typeface="Arial" panose="020B0604020202020204" pitchFamily="34" charset="0"/>
                  </a:rPr>
                  <a:t>es un número entero no negativo</a:t>
                </a:r>
                <a:endParaRPr lang="es-PE" sz="1450" b="1" dirty="0">
                  <a:latin typeface="Arial" panose="020B0604020202020204" pitchFamily="34" charset="0"/>
                  <a:cs typeface="Arial" panose="020B0604020202020204" pitchFamily="34" charset="0"/>
                </a:endParaRPr>
              </a:p>
            </p:txBody>
          </p:sp>
        </mc:Choice>
        <mc:Fallback>
          <p:sp>
            <p:nvSpPr>
              <p:cNvPr id="7" name="CuadroTexto 6">
                <a:extLst>
                  <a:ext uri="{FF2B5EF4-FFF2-40B4-BE49-F238E27FC236}">
                    <a16:creationId xmlns:a16="http://schemas.microsoft.com/office/drawing/2014/main" id="{4703EA73-F17E-8CF2-9008-AA5B7EC1D770}"/>
                  </a:ext>
                </a:extLst>
              </p:cNvPr>
              <p:cNvSpPr txBox="1">
                <a:spLocks noRot="1" noChangeAspect="1" noMove="1" noResize="1" noEditPoints="1" noAdjustHandles="1" noChangeArrowheads="1" noChangeShapeType="1" noTextEdit="1"/>
              </p:cNvSpPr>
              <p:nvPr/>
            </p:nvSpPr>
            <p:spPr>
              <a:xfrm>
                <a:off x="547367" y="2793579"/>
                <a:ext cx="10493799" cy="315471"/>
              </a:xfrm>
              <a:prstGeom prst="rect">
                <a:avLst/>
              </a:prstGeom>
              <a:blipFill>
                <a:blip r:embed="rId5"/>
                <a:stretch>
                  <a:fillRect l="-232" t="-3846" b="-19231"/>
                </a:stretch>
              </a:blipFill>
            </p:spPr>
            <p:txBody>
              <a:bodyPr/>
              <a:lstStyle/>
              <a:p>
                <a:r>
                  <a:rPr lang="es-MX">
                    <a:noFill/>
                  </a:rPr>
                  <a:t> </a:t>
                </a:r>
              </a:p>
            </p:txBody>
          </p:sp>
        </mc:Fallback>
      </mc:AlternateContent>
      <p:sp>
        <p:nvSpPr>
          <p:cNvPr id="8" name="CuadroTexto 7">
            <a:extLst>
              <a:ext uri="{FF2B5EF4-FFF2-40B4-BE49-F238E27FC236}">
                <a16:creationId xmlns:a16="http://schemas.microsoft.com/office/drawing/2014/main" id="{AB52EA43-9367-04E1-ADB8-5974269BC514}"/>
              </a:ext>
            </a:extLst>
          </p:cNvPr>
          <p:cNvSpPr txBox="1"/>
          <p:nvPr/>
        </p:nvSpPr>
        <p:spPr>
          <a:xfrm>
            <a:off x="547366" y="3454835"/>
            <a:ext cx="3654718" cy="461665"/>
          </a:xfrm>
          <a:prstGeom prst="rect">
            <a:avLst/>
          </a:prstGeom>
          <a:noFill/>
        </p:spPr>
        <p:txBody>
          <a:bodyPr wrap="none" rtlCol="0">
            <a:spAutoFit/>
          </a:bodyPr>
          <a:lstStyle/>
          <a:p>
            <a:r>
              <a:rPr lang="es-PE" sz="2400" b="1" dirty="0">
                <a:solidFill>
                  <a:srgbClr val="0070C0"/>
                </a:solidFill>
              </a:rPr>
              <a:t>Número de composiciones:</a:t>
            </a:r>
            <a:endParaRPr lang="es-PE" sz="2000" b="1" dirty="0">
              <a:solidFill>
                <a:srgbClr val="0070C0"/>
              </a:solidFill>
            </a:endParaRPr>
          </a:p>
        </p:txBody>
      </p:sp>
      <p:sp>
        <p:nvSpPr>
          <p:cNvPr id="9" name="CuadroTexto 8">
            <a:extLst>
              <a:ext uri="{FF2B5EF4-FFF2-40B4-BE49-F238E27FC236}">
                <a16:creationId xmlns:a16="http://schemas.microsoft.com/office/drawing/2014/main" id="{FAD12332-9E12-778B-9D07-238F7D74B99A}"/>
              </a:ext>
            </a:extLst>
          </p:cNvPr>
          <p:cNvSpPr txBox="1"/>
          <p:nvPr/>
        </p:nvSpPr>
        <p:spPr>
          <a:xfrm>
            <a:off x="547366" y="3921418"/>
            <a:ext cx="10493799" cy="315471"/>
          </a:xfrm>
          <a:prstGeom prst="rect">
            <a:avLst/>
          </a:prstGeom>
          <a:noFill/>
        </p:spPr>
        <p:txBody>
          <a:bodyPr wrap="square" rtlCol="0">
            <a:spAutoFit/>
          </a:bodyPr>
          <a:lstStyle/>
          <a:p>
            <a:r>
              <a:rPr lang="es-MX" sz="1450" dirty="0">
                <a:latin typeface="Arial" panose="020B0604020202020204" pitchFamily="34" charset="0"/>
                <a:cs typeface="Arial" panose="020B0604020202020204" pitchFamily="34" charset="0"/>
              </a:rPr>
              <a:t>El número de formas de hacer esta descomposición se calcula usando combinaciones con repetición, dado por la fórmula:</a:t>
            </a:r>
            <a:endParaRPr lang="es-PE" sz="1450" b="1"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925B1292-C28B-5D63-A069-8BC7F04BB486}"/>
                  </a:ext>
                </a:extLst>
              </p:cNvPr>
              <p:cNvSpPr txBox="1"/>
              <p:nvPr/>
            </p:nvSpPr>
            <p:spPr>
              <a:xfrm>
                <a:off x="4932629" y="4416109"/>
                <a:ext cx="2180790" cy="83099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es-MX" sz="3200" dirty="0" smtClean="0">
                              <a:solidFill>
                                <a:srgbClr val="836967"/>
                              </a:solidFill>
                              <a:latin typeface="Cambria Math" panose="02040503050406030204" pitchFamily="18" charset="0"/>
                            </a:rPr>
                          </m:ctrlPr>
                        </m:dPr>
                        <m:e>
                          <m:m>
                            <m:mPr>
                              <m:plcHide m:val="on"/>
                              <m:mcs>
                                <m:mc>
                                  <m:mcPr>
                                    <m:count m:val="1"/>
                                    <m:mcJc m:val="center"/>
                                  </m:mcPr>
                                </m:mc>
                              </m:mcs>
                              <m:ctrlPr>
                                <a:rPr lang="es-MX" sz="3200" dirty="0">
                                  <a:solidFill>
                                    <a:srgbClr val="836967"/>
                                  </a:solidFill>
                                  <a:latin typeface="Cambria Math" panose="02040503050406030204" pitchFamily="18" charset="0"/>
                                </a:rPr>
                              </m:ctrlPr>
                            </m:mPr>
                            <m:mr>
                              <m:e>
                                <m:r>
                                  <a:rPr lang="es-PE" sz="3200" b="0" i="1" dirty="0" smtClean="0">
                                    <a:latin typeface="Cambria Math" panose="02040503050406030204" pitchFamily="18" charset="0"/>
                                  </a:rPr>
                                  <m:t>𝑛</m:t>
                                </m:r>
                                <m:r>
                                  <a:rPr lang="es-PE" sz="3200" b="0" i="1" dirty="0" smtClean="0">
                                    <a:latin typeface="Cambria Math" panose="02040503050406030204" pitchFamily="18" charset="0"/>
                                  </a:rPr>
                                  <m:t>+</m:t>
                                </m:r>
                                <m:r>
                                  <a:rPr lang="es-PE" sz="3200" b="0" i="1" dirty="0" smtClean="0">
                                    <a:latin typeface="Cambria Math" panose="02040503050406030204" pitchFamily="18" charset="0"/>
                                  </a:rPr>
                                  <m:t>𝑘</m:t>
                                </m:r>
                                <m:r>
                                  <a:rPr lang="es-PE" sz="3200" b="0" i="1" dirty="0" smtClean="0">
                                    <a:latin typeface="Cambria Math" panose="02040503050406030204" pitchFamily="18" charset="0"/>
                                  </a:rPr>
                                  <m:t>−1</m:t>
                                </m:r>
                              </m:e>
                            </m:mr>
                            <m:mr>
                              <m:e>
                                <m:r>
                                  <a:rPr lang="es-PE" sz="3200" b="0" i="1" dirty="0" smtClean="0">
                                    <a:latin typeface="Cambria Math" panose="02040503050406030204" pitchFamily="18" charset="0"/>
                                  </a:rPr>
                                  <m:t>𝑘</m:t>
                                </m:r>
                                <m:r>
                                  <a:rPr lang="es-PE" sz="3200" b="0" i="1" dirty="0" smtClean="0">
                                    <a:latin typeface="Cambria Math" panose="02040503050406030204" pitchFamily="18" charset="0"/>
                                  </a:rPr>
                                  <m:t>−1</m:t>
                                </m:r>
                              </m:e>
                            </m:mr>
                          </m:m>
                        </m:e>
                      </m:d>
                    </m:oMath>
                  </m:oMathPara>
                </a14:m>
                <a:endParaRPr lang="es-MX" sz="3200" dirty="0"/>
              </a:p>
            </p:txBody>
          </p:sp>
        </mc:Choice>
        <mc:Fallback>
          <p:sp>
            <p:nvSpPr>
              <p:cNvPr id="10" name="CuadroTexto 9">
                <a:extLst>
                  <a:ext uri="{FF2B5EF4-FFF2-40B4-BE49-F238E27FC236}">
                    <a16:creationId xmlns:a16="http://schemas.microsoft.com/office/drawing/2014/main" id="{925B1292-C28B-5D63-A069-8BC7F04BB486}"/>
                  </a:ext>
                </a:extLst>
              </p:cNvPr>
              <p:cNvSpPr txBox="1">
                <a:spLocks noRot="1" noChangeAspect="1" noMove="1" noResize="1" noEditPoints="1" noAdjustHandles="1" noChangeArrowheads="1" noChangeShapeType="1" noTextEdit="1"/>
              </p:cNvSpPr>
              <p:nvPr/>
            </p:nvSpPr>
            <p:spPr>
              <a:xfrm>
                <a:off x="4932629" y="4416109"/>
                <a:ext cx="2180790" cy="830997"/>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12" name="CuadroTexto 11">
                <a:extLst>
                  <a:ext uri="{FF2B5EF4-FFF2-40B4-BE49-F238E27FC236}">
                    <a16:creationId xmlns:a16="http://schemas.microsoft.com/office/drawing/2014/main" id="{E151C6D9-F0FB-44E3-BE49-E3000F6BDDEA}"/>
                  </a:ext>
                </a:extLst>
              </p:cNvPr>
              <p:cNvSpPr txBox="1"/>
              <p:nvPr/>
            </p:nvSpPr>
            <p:spPr>
              <a:xfrm>
                <a:off x="713298" y="5723425"/>
                <a:ext cx="4329482" cy="761747"/>
              </a:xfrm>
              <a:prstGeom prst="rect">
                <a:avLst/>
              </a:prstGeom>
              <a:noFill/>
            </p:spPr>
            <p:txBody>
              <a:bodyPr wrap="square" rtlCol="0">
                <a:spAutoFit/>
              </a:bodyPr>
              <a:lstStyle/>
              <a:p>
                <a:r>
                  <a:rPr lang="es-MX" sz="1450" dirty="0">
                    <a:latin typeface="Arial" panose="020B0604020202020204" pitchFamily="34" charset="0"/>
                    <a:cs typeface="Arial" panose="020B0604020202020204" pitchFamily="34" charset="0"/>
                  </a:rPr>
                  <a:t>En nuestro caso, para el 2035, requerimos 36 equipos adicionales de AL en un total de posibles 22 IPRESS, es decir </a:t>
                </a:r>
                <a14:m>
                  <m:oMath xmlns:m="http://schemas.openxmlformats.org/officeDocument/2006/math">
                    <m:r>
                      <a:rPr lang="es-PE" sz="1450" b="1" i="1" dirty="0" smtClean="0">
                        <a:latin typeface="Cambria Math" panose="02040503050406030204" pitchFamily="18" charset="0"/>
                        <a:cs typeface="Arial" panose="020B0604020202020204" pitchFamily="34" charset="0"/>
                      </a:rPr>
                      <m:t>𝒌</m:t>
                    </m:r>
                    <m:r>
                      <a:rPr lang="es-MX" sz="1450" b="1" i="1" dirty="0" smtClean="0">
                        <a:latin typeface="Cambria Math" panose="02040503050406030204" pitchFamily="18" charset="0"/>
                        <a:cs typeface="Arial" panose="020B0604020202020204" pitchFamily="34" charset="0"/>
                      </a:rPr>
                      <m:t> =</m:t>
                    </m:r>
                    <m:r>
                      <a:rPr lang="es-MX" sz="1450" b="1" i="1" dirty="0">
                        <a:latin typeface="Cambria Math" panose="02040503050406030204" pitchFamily="18" charset="0"/>
                        <a:cs typeface="Arial" panose="020B0604020202020204" pitchFamily="34" charset="0"/>
                      </a:rPr>
                      <m:t> </m:t>
                    </m:r>
                    <m:r>
                      <a:rPr lang="es-MX" sz="1450" b="1" i="1" dirty="0" smtClean="0">
                        <a:latin typeface="Cambria Math" panose="02040503050406030204" pitchFamily="18" charset="0"/>
                        <a:cs typeface="Arial" panose="020B0604020202020204" pitchFamily="34" charset="0"/>
                      </a:rPr>
                      <m:t>𝟐𝟐</m:t>
                    </m:r>
                    <m:r>
                      <a:rPr lang="es-MX" sz="1450" b="1" i="1" dirty="0" smtClean="0">
                        <a:latin typeface="Cambria Math" panose="02040503050406030204" pitchFamily="18" charset="0"/>
                        <a:cs typeface="Arial" panose="020B0604020202020204" pitchFamily="34" charset="0"/>
                      </a:rPr>
                      <m:t>, </m:t>
                    </m:r>
                    <m:r>
                      <a:rPr lang="es-MX" sz="1450" b="1" i="1" dirty="0" smtClean="0">
                        <a:latin typeface="Cambria Math" panose="02040503050406030204" pitchFamily="18" charset="0"/>
                        <a:cs typeface="Arial" panose="020B0604020202020204" pitchFamily="34" charset="0"/>
                      </a:rPr>
                      <m:t>𝒏</m:t>
                    </m:r>
                    <m:r>
                      <a:rPr lang="es-MX" sz="1450" b="1" i="1" dirty="0" smtClean="0">
                        <a:latin typeface="Cambria Math" panose="02040503050406030204" pitchFamily="18" charset="0"/>
                        <a:cs typeface="Arial" panose="020B0604020202020204" pitchFamily="34" charset="0"/>
                      </a:rPr>
                      <m:t> =</m:t>
                    </m:r>
                    <m:r>
                      <a:rPr lang="es-MX" sz="1450" b="1" i="1" dirty="0" smtClean="0">
                        <a:latin typeface="Cambria Math" panose="02040503050406030204" pitchFamily="18" charset="0"/>
                        <a:cs typeface="Arial" panose="020B0604020202020204" pitchFamily="34" charset="0"/>
                      </a:rPr>
                      <m:t>𝟑𝟔</m:t>
                    </m:r>
                  </m:oMath>
                </a14:m>
                <a:endParaRPr lang="es-PE" sz="1450" b="1" dirty="0">
                  <a:latin typeface="Arial" panose="020B0604020202020204" pitchFamily="34" charset="0"/>
                  <a:cs typeface="Arial" panose="020B0604020202020204" pitchFamily="34" charset="0"/>
                </a:endParaRPr>
              </a:p>
            </p:txBody>
          </p:sp>
        </mc:Choice>
        <mc:Fallback>
          <p:sp>
            <p:nvSpPr>
              <p:cNvPr id="12" name="CuadroTexto 11">
                <a:extLst>
                  <a:ext uri="{FF2B5EF4-FFF2-40B4-BE49-F238E27FC236}">
                    <a16:creationId xmlns:a16="http://schemas.microsoft.com/office/drawing/2014/main" id="{E151C6D9-F0FB-44E3-BE49-E3000F6BDDEA}"/>
                  </a:ext>
                </a:extLst>
              </p:cNvPr>
              <p:cNvSpPr txBox="1">
                <a:spLocks noRot="1" noChangeAspect="1" noMove="1" noResize="1" noEditPoints="1" noAdjustHandles="1" noChangeArrowheads="1" noChangeShapeType="1" noTextEdit="1"/>
              </p:cNvSpPr>
              <p:nvPr/>
            </p:nvSpPr>
            <p:spPr>
              <a:xfrm>
                <a:off x="713298" y="5723425"/>
                <a:ext cx="4329482" cy="761747"/>
              </a:xfrm>
              <a:prstGeom prst="rect">
                <a:avLst/>
              </a:prstGeom>
              <a:blipFill>
                <a:blip r:embed="rId7"/>
                <a:stretch>
                  <a:fillRect l="-423" t="-1600" b="-8000"/>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13" name="CuadroTexto 12">
                <a:extLst>
                  <a:ext uri="{FF2B5EF4-FFF2-40B4-BE49-F238E27FC236}">
                    <a16:creationId xmlns:a16="http://schemas.microsoft.com/office/drawing/2014/main" id="{852493B6-6BAF-310F-0C46-E7190BC4DD1E}"/>
                  </a:ext>
                </a:extLst>
              </p:cNvPr>
              <p:cNvSpPr txBox="1"/>
              <p:nvPr/>
            </p:nvSpPr>
            <p:spPr>
              <a:xfrm>
                <a:off x="5521075" y="5723425"/>
                <a:ext cx="4883132" cy="827984"/>
              </a:xfrm>
              <a:prstGeom prst="rect">
                <a:avLst/>
              </a:prstGeom>
              <a:noFill/>
            </p:spPr>
            <p:txBody>
              <a:bodyPr wrap="none" lIns="0" tIns="0" rIns="0" bIns="0" rtlCol="0">
                <a:spAutoFit/>
              </a:bodyPr>
              <a:lstStyle/>
              <a:p>
                <a14:m>
                  <m:oMath xmlns:m="http://schemas.openxmlformats.org/officeDocument/2006/math">
                    <m:d>
                      <m:dPr>
                        <m:ctrlPr>
                          <a:rPr lang="es-MX" sz="3200" dirty="0" smtClean="0">
                            <a:solidFill>
                              <a:srgbClr val="836967"/>
                            </a:solidFill>
                            <a:latin typeface="Cambria Math" panose="02040503050406030204" pitchFamily="18" charset="0"/>
                          </a:rPr>
                        </m:ctrlPr>
                      </m:dPr>
                      <m:e>
                        <m:m>
                          <m:mPr>
                            <m:plcHide m:val="on"/>
                            <m:mcs>
                              <m:mc>
                                <m:mcPr>
                                  <m:count m:val="1"/>
                                  <m:mcJc m:val="center"/>
                                </m:mcPr>
                              </m:mc>
                            </m:mcs>
                            <m:ctrlPr>
                              <a:rPr lang="es-MX" sz="3200" dirty="0">
                                <a:solidFill>
                                  <a:srgbClr val="836967"/>
                                </a:solidFill>
                                <a:latin typeface="Cambria Math" panose="02040503050406030204" pitchFamily="18" charset="0"/>
                              </a:rPr>
                            </m:ctrlPr>
                          </m:mPr>
                          <m:mr>
                            <m:e>
                              <m:r>
                                <a:rPr lang="es-PE" sz="3200" b="0" i="1" dirty="0" smtClean="0">
                                  <a:latin typeface="Cambria Math" panose="02040503050406030204" pitchFamily="18" charset="0"/>
                                </a:rPr>
                                <m:t>36+22−1</m:t>
                              </m:r>
                            </m:e>
                          </m:mr>
                          <m:mr>
                            <m:e>
                              <m:r>
                                <a:rPr lang="es-PE" sz="3200" b="0" i="1" dirty="0" smtClean="0">
                                  <a:latin typeface="Cambria Math" panose="02040503050406030204" pitchFamily="18" charset="0"/>
                                </a:rPr>
                                <m:t>22−1</m:t>
                              </m:r>
                            </m:e>
                          </m:mr>
                        </m:m>
                      </m:e>
                    </m:d>
                  </m:oMath>
                </a14:m>
                <a:r>
                  <a:rPr lang="es-MX" sz="3200" dirty="0"/>
                  <a:t> =</a:t>
                </a:r>
                <a:r>
                  <a:rPr lang="es-MX" sz="3200" dirty="0">
                    <a:solidFill>
                      <a:srgbClr val="836967"/>
                    </a:solidFill>
                  </a:rPr>
                  <a:t> </a:t>
                </a:r>
                <a14:m>
                  <m:oMath xmlns:m="http://schemas.openxmlformats.org/officeDocument/2006/math">
                    <m:d>
                      <m:dPr>
                        <m:ctrlPr>
                          <a:rPr lang="es-MX" sz="3200" i="1" dirty="0">
                            <a:solidFill>
                              <a:srgbClr val="836967"/>
                            </a:solidFill>
                            <a:latin typeface="Cambria Math" panose="02040503050406030204" pitchFamily="18" charset="0"/>
                          </a:rPr>
                        </m:ctrlPr>
                      </m:dPr>
                      <m:e>
                        <m:m>
                          <m:mPr>
                            <m:plcHide m:val="on"/>
                            <m:mcs>
                              <m:mc>
                                <m:mcPr>
                                  <m:count m:val="1"/>
                                  <m:mcJc m:val="center"/>
                                </m:mcPr>
                              </m:mc>
                            </m:mcs>
                            <m:ctrlPr>
                              <a:rPr lang="es-MX" sz="3200" i="1" dirty="0">
                                <a:solidFill>
                                  <a:srgbClr val="836967"/>
                                </a:solidFill>
                                <a:latin typeface="Cambria Math" panose="02040503050406030204" pitchFamily="18" charset="0"/>
                              </a:rPr>
                            </m:ctrlPr>
                          </m:mPr>
                          <m:mr>
                            <m:e>
                              <m:r>
                                <a:rPr lang="es-PE" sz="3200" b="0" i="1" dirty="0" smtClean="0">
                                  <a:latin typeface="Cambria Math" panose="02040503050406030204" pitchFamily="18" charset="0"/>
                                </a:rPr>
                                <m:t>57</m:t>
                              </m:r>
                            </m:e>
                          </m:mr>
                          <m:mr>
                            <m:e>
                              <m:r>
                                <a:rPr lang="es-PE" sz="3200" i="1" dirty="0">
                                  <a:latin typeface="Cambria Math" panose="02040503050406030204" pitchFamily="18" charset="0"/>
                                </a:rPr>
                                <m:t>21</m:t>
                              </m:r>
                            </m:e>
                          </m:mr>
                        </m:m>
                      </m:e>
                    </m:d>
                  </m:oMath>
                </a14:m>
                <a:r>
                  <a:rPr lang="es-MX" sz="3200" dirty="0"/>
                  <a:t> &gt;</a:t>
                </a:r>
                <a14:m>
                  <m:oMath xmlns:m="http://schemas.openxmlformats.org/officeDocument/2006/math">
                    <m:sSup>
                      <m:sSupPr>
                        <m:ctrlPr>
                          <a:rPr lang="es-PE" sz="3200" b="0" i="1" dirty="0" smtClean="0">
                            <a:latin typeface="Cambria Math" panose="02040503050406030204" pitchFamily="18" charset="0"/>
                          </a:rPr>
                        </m:ctrlPr>
                      </m:sSupPr>
                      <m:e>
                        <m:r>
                          <a:rPr lang="es-PE" sz="3200" b="0" i="1" dirty="0" smtClean="0">
                            <a:latin typeface="Cambria Math" panose="02040503050406030204" pitchFamily="18" charset="0"/>
                          </a:rPr>
                          <m:t>10</m:t>
                        </m:r>
                      </m:e>
                      <m:sup>
                        <m:r>
                          <a:rPr lang="es-PE" sz="3200" b="0" i="1" dirty="0" smtClean="0">
                            <a:latin typeface="Cambria Math" panose="02040503050406030204" pitchFamily="18" charset="0"/>
                          </a:rPr>
                          <m:t>46</m:t>
                        </m:r>
                      </m:sup>
                    </m:sSup>
                  </m:oMath>
                </a14:m>
                <a:endParaRPr lang="es-MX" sz="3200" dirty="0"/>
              </a:p>
            </p:txBody>
          </p:sp>
        </mc:Choice>
        <mc:Fallback>
          <p:sp>
            <p:nvSpPr>
              <p:cNvPr id="13" name="CuadroTexto 12">
                <a:extLst>
                  <a:ext uri="{FF2B5EF4-FFF2-40B4-BE49-F238E27FC236}">
                    <a16:creationId xmlns:a16="http://schemas.microsoft.com/office/drawing/2014/main" id="{852493B6-6BAF-310F-0C46-E7190BC4DD1E}"/>
                  </a:ext>
                </a:extLst>
              </p:cNvPr>
              <p:cNvSpPr txBox="1">
                <a:spLocks noRot="1" noChangeAspect="1" noMove="1" noResize="1" noEditPoints="1" noAdjustHandles="1" noChangeArrowheads="1" noChangeShapeType="1" noTextEdit="1"/>
              </p:cNvSpPr>
              <p:nvPr/>
            </p:nvSpPr>
            <p:spPr>
              <a:xfrm>
                <a:off x="5521075" y="5723425"/>
                <a:ext cx="4883132" cy="827984"/>
              </a:xfrm>
              <a:prstGeom prst="rect">
                <a:avLst/>
              </a:prstGeom>
              <a:blipFill>
                <a:blip r:embed="rId8"/>
                <a:stretch>
                  <a:fillRect b="-9559"/>
                </a:stretch>
              </a:blipFill>
            </p:spPr>
            <p:txBody>
              <a:bodyPr/>
              <a:lstStyle/>
              <a:p>
                <a:r>
                  <a:rPr lang="es-MX">
                    <a:noFill/>
                  </a:rPr>
                  <a:t> </a:t>
                </a:r>
              </a:p>
            </p:txBody>
          </p:sp>
        </mc:Fallback>
      </mc:AlternateContent>
    </p:spTree>
    <p:extLst>
      <p:ext uri="{BB962C8B-B14F-4D97-AF65-F5344CB8AC3E}">
        <p14:creationId xmlns:p14="http://schemas.microsoft.com/office/powerpoint/2010/main" val="1359824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F8EE1926-4285-ABBE-E099-15371F38D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munochemInstituto Nacional de Enfermedades Neoplásicas">
            <a:extLst>
              <a:ext uri="{FF2B5EF4-FFF2-40B4-BE49-F238E27FC236}">
                <a16:creationId xmlns:a16="http://schemas.microsoft.com/office/drawing/2014/main" id="{2381F64C-8B42-6F3C-3149-3BCDC81582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32054450-9A79-4181-1263-34020D4F94B8}"/>
              </a:ext>
            </a:extLst>
          </p:cNvPr>
          <p:cNvSpPr txBox="1"/>
          <p:nvPr/>
        </p:nvSpPr>
        <p:spPr>
          <a:xfrm>
            <a:off x="414100" y="549197"/>
            <a:ext cx="6889258" cy="715581"/>
          </a:xfrm>
          <a:prstGeom prst="rect">
            <a:avLst/>
          </a:prstGeom>
          <a:noFill/>
        </p:spPr>
        <p:txBody>
          <a:bodyPr wrap="none" rtlCol="0">
            <a:spAutoFit/>
          </a:bodyPr>
          <a:lstStyle/>
          <a:p>
            <a:r>
              <a:rPr lang="es-PE" sz="2400" b="1" dirty="0">
                <a:solidFill>
                  <a:srgbClr val="0070C0"/>
                </a:solidFill>
              </a:rPr>
              <a:t>METODOLÓGICA PARA ASIGNAR DISTRITOS A IPRESS</a:t>
            </a:r>
            <a:br>
              <a:rPr lang="es-PE" sz="2400" b="1" dirty="0">
                <a:solidFill>
                  <a:srgbClr val="0070C0"/>
                </a:solidFill>
              </a:rPr>
            </a:br>
            <a:r>
              <a:rPr lang="es-PE" sz="1650" b="1" dirty="0">
                <a:solidFill>
                  <a:srgbClr val="0070C0"/>
                </a:solidFill>
              </a:rPr>
              <a:t>Método 01: ¿Cuáles son las IPRESS y Distrito más cercano?</a:t>
            </a:r>
          </a:p>
        </p:txBody>
      </p:sp>
      <p:graphicFrame>
        <p:nvGraphicFramePr>
          <p:cNvPr id="10" name="Objeto 9">
            <a:extLst>
              <a:ext uri="{FF2B5EF4-FFF2-40B4-BE49-F238E27FC236}">
                <a16:creationId xmlns:a16="http://schemas.microsoft.com/office/drawing/2014/main" id="{79AC82E0-36DB-F728-3BA7-40F0A1677685}"/>
              </a:ext>
            </a:extLst>
          </p:cNvPr>
          <p:cNvGraphicFramePr>
            <a:graphicFrameLocks noChangeAspect="1"/>
          </p:cNvGraphicFramePr>
          <p:nvPr>
            <p:extLst>
              <p:ext uri="{D42A27DB-BD31-4B8C-83A1-F6EECF244321}">
                <p14:modId xmlns:p14="http://schemas.microsoft.com/office/powerpoint/2010/main" val="2333552466"/>
              </p:ext>
            </p:extLst>
          </p:nvPr>
        </p:nvGraphicFramePr>
        <p:xfrm>
          <a:off x="1025588" y="1667561"/>
          <a:ext cx="2896088" cy="4773851"/>
        </p:xfrm>
        <a:graphic>
          <a:graphicData uri="http://schemas.openxmlformats.org/presentationml/2006/ole">
            <mc:AlternateContent xmlns:mc="http://schemas.openxmlformats.org/markup-compatibility/2006">
              <mc:Choice xmlns:v="urn:schemas-microsoft-com:vml" Requires="v">
                <p:oleObj name="Worksheet" r:id="rId4" imgW="3819415" imgH="6296122" progId="Excel.Sheet.12">
                  <p:embed/>
                </p:oleObj>
              </mc:Choice>
              <mc:Fallback>
                <p:oleObj name="Worksheet" r:id="rId4" imgW="3819415" imgH="6296122" progId="Excel.Sheet.12">
                  <p:embed/>
                  <p:pic>
                    <p:nvPicPr>
                      <p:cNvPr id="10" name="Objeto 9">
                        <a:extLst>
                          <a:ext uri="{FF2B5EF4-FFF2-40B4-BE49-F238E27FC236}">
                            <a16:creationId xmlns:a16="http://schemas.microsoft.com/office/drawing/2014/main" id="{79AC82E0-36DB-F728-3BA7-40F0A1677685}"/>
                          </a:ext>
                        </a:extLst>
                      </p:cNvPr>
                      <p:cNvPicPr/>
                      <p:nvPr/>
                    </p:nvPicPr>
                    <p:blipFill>
                      <a:blip r:embed="rId5"/>
                      <a:stretch>
                        <a:fillRect/>
                      </a:stretch>
                    </p:blipFill>
                    <p:spPr>
                      <a:xfrm>
                        <a:off x="1025588" y="1667561"/>
                        <a:ext cx="2896088" cy="4773851"/>
                      </a:xfrm>
                      <a:prstGeom prst="rect">
                        <a:avLst/>
                      </a:prstGeom>
                    </p:spPr>
                  </p:pic>
                </p:oleObj>
              </mc:Fallback>
            </mc:AlternateContent>
          </a:graphicData>
        </a:graphic>
      </p:graphicFrame>
      <p:graphicFrame>
        <p:nvGraphicFramePr>
          <p:cNvPr id="16" name="Objeto 15">
            <a:extLst>
              <a:ext uri="{FF2B5EF4-FFF2-40B4-BE49-F238E27FC236}">
                <a16:creationId xmlns:a16="http://schemas.microsoft.com/office/drawing/2014/main" id="{0E17C555-DDBA-8D91-CC97-2BFCBCBB7B56}"/>
              </a:ext>
            </a:extLst>
          </p:cNvPr>
          <p:cNvGraphicFramePr>
            <a:graphicFrameLocks noChangeAspect="1"/>
          </p:cNvGraphicFramePr>
          <p:nvPr/>
        </p:nvGraphicFramePr>
        <p:xfrm>
          <a:off x="4592174" y="1665392"/>
          <a:ext cx="1533525" cy="390525"/>
        </p:xfrm>
        <a:graphic>
          <a:graphicData uri="http://schemas.openxmlformats.org/presentationml/2006/ole">
            <mc:AlternateContent xmlns:mc="http://schemas.openxmlformats.org/markup-compatibility/2006">
              <mc:Choice xmlns:v="urn:schemas-microsoft-com:vml" Requires="v">
                <p:oleObj name="Worksheet" r:id="rId6" imgW="1533415" imgH="390428" progId="Excel.Sheet.12">
                  <p:embed/>
                </p:oleObj>
              </mc:Choice>
              <mc:Fallback>
                <p:oleObj name="Worksheet" r:id="rId6" imgW="1533415" imgH="390428" progId="Excel.Sheet.12">
                  <p:embed/>
                  <p:pic>
                    <p:nvPicPr>
                      <p:cNvPr id="16" name="Objeto 15">
                        <a:extLst>
                          <a:ext uri="{FF2B5EF4-FFF2-40B4-BE49-F238E27FC236}">
                            <a16:creationId xmlns:a16="http://schemas.microsoft.com/office/drawing/2014/main" id="{0E17C555-DDBA-8D91-CC97-2BFCBCBB7B56}"/>
                          </a:ext>
                        </a:extLst>
                      </p:cNvPr>
                      <p:cNvPicPr/>
                      <p:nvPr/>
                    </p:nvPicPr>
                    <p:blipFill>
                      <a:blip r:embed="rId7"/>
                      <a:stretch>
                        <a:fillRect/>
                      </a:stretch>
                    </p:blipFill>
                    <p:spPr>
                      <a:xfrm>
                        <a:off x="4592174" y="1665392"/>
                        <a:ext cx="1533525" cy="390525"/>
                      </a:xfrm>
                      <a:prstGeom prst="rect">
                        <a:avLst/>
                      </a:prstGeom>
                    </p:spPr>
                  </p:pic>
                </p:oleObj>
              </mc:Fallback>
            </mc:AlternateContent>
          </a:graphicData>
        </a:graphic>
      </p:graphicFrame>
      <p:graphicFrame>
        <p:nvGraphicFramePr>
          <p:cNvPr id="18" name="Objeto 17">
            <a:extLst>
              <a:ext uri="{FF2B5EF4-FFF2-40B4-BE49-F238E27FC236}">
                <a16:creationId xmlns:a16="http://schemas.microsoft.com/office/drawing/2014/main" id="{11FFD6FC-0623-C759-A1A7-BA9063E5F6E1}"/>
              </a:ext>
            </a:extLst>
          </p:cNvPr>
          <p:cNvGraphicFramePr>
            <a:graphicFrameLocks noChangeAspect="1"/>
          </p:cNvGraphicFramePr>
          <p:nvPr/>
        </p:nvGraphicFramePr>
        <p:xfrm>
          <a:off x="4592174" y="2919756"/>
          <a:ext cx="1533525" cy="581025"/>
        </p:xfrm>
        <a:graphic>
          <a:graphicData uri="http://schemas.openxmlformats.org/presentationml/2006/ole">
            <mc:AlternateContent xmlns:mc="http://schemas.openxmlformats.org/markup-compatibility/2006">
              <mc:Choice xmlns:v="urn:schemas-microsoft-com:vml" Requires="v">
                <p:oleObj name="Worksheet" r:id="rId8" imgW="1533415" imgH="580857" progId="Excel.Sheet.12">
                  <p:embed/>
                </p:oleObj>
              </mc:Choice>
              <mc:Fallback>
                <p:oleObj name="Worksheet" r:id="rId8" imgW="1533415" imgH="580857" progId="Excel.Sheet.12">
                  <p:embed/>
                  <p:pic>
                    <p:nvPicPr>
                      <p:cNvPr id="18" name="Objeto 17">
                        <a:extLst>
                          <a:ext uri="{FF2B5EF4-FFF2-40B4-BE49-F238E27FC236}">
                            <a16:creationId xmlns:a16="http://schemas.microsoft.com/office/drawing/2014/main" id="{11FFD6FC-0623-C759-A1A7-BA9063E5F6E1}"/>
                          </a:ext>
                        </a:extLst>
                      </p:cNvPr>
                      <p:cNvPicPr/>
                      <p:nvPr/>
                    </p:nvPicPr>
                    <p:blipFill>
                      <a:blip r:embed="rId9"/>
                      <a:stretch>
                        <a:fillRect/>
                      </a:stretch>
                    </p:blipFill>
                    <p:spPr>
                      <a:xfrm>
                        <a:off x="4592174" y="2919756"/>
                        <a:ext cx="1533525" cy="581025"/>
                      </a:xfrm>
                      <a:prstGeom prst="rect">
                        <a:avLst/>
                      </a:prstGeom>
                    </p:spPr>
                  </p:pic>
                </p:oleObj>
              </mc:Fallback>
            </mc:AlternateContent>
          </a:graphicData>
        </a:graphic>
      </p:graphicFrame>
      <p:graphicFrame>
        <p:nvGraphicFramePr>
          <p:cNvPr id="20" name="Objeto 19">
            <a:extLst>
              <a:ext uri="{FF2B5EF4-FFF2-40B4-BE49-F238E27FC236}">
                <a16:creationId xmlns:a16="http://schemas.microsoft.com/office/drawing/2014/main" id="{7B242AE7-B445-0B42-E483-321EFADF2EC0}"/>
              </a:ext>
            </a:extLst>
          </p:cNvPr>
          <p:cNvGraphicFramePr>
            <a:graphicFrameLocks noChangeAspect="1"/>
          </p:cNvGraphicFramePr>
          <p:nvPr/>
        </p:nvGraphicFramePr>
        <p:xfrm>
          <a:off x="4592173" y="5288887"/>
          <a:ext cx="1533525" cy="1152525"/>
        </p:xfrm>
        <a:graphic>
          <a:graphicData uri="http://schemas.openxmlformats.org/presentationml/2006/ole">
            <mc:AlternateContent xmlns:mc="http://schemas.openxmlformats.org/markup-compatibility/2006">
              <mc:Choice xmlns:v="urn:schemas-microsoft-com:vml" Requires="v">
                <p:oleObj name="Worksheet" r:id="rId10" imgW="1533415" imgH="1152622" progId="Excel.Sheet.12">
                  <p:embed/>
                </p:oleObj>
              </mc:Choice>
              <mc:Fallback>
                <p:oleObj name="Worksheet" r:id="rId10" imgW="1533415" imgH="1152622" progId="Excel.Sheet.12">
                  <p:embed/>
                  <p:pic>
                    <p:nvPicPr>
                      <p:cNvPr id="20" name="Objeto 19">
                        <a:extLst>
                          <a:ext uri="{FF2B5EF4-FFF2-40B4-BE49-F238E27FC236}">
                            <a16:creationId xmlns:a16="http://schemas.microsoft.com/office/drawing/2014/main" id="{7B242AE7-B445-0B42-E483-321EFADF2EC0}"/>
                          </a:ext>
                        </a:extLst>
                      </p:cNvPr>
                      <p:cNvPicPr/>
                      <p:nvPr/>
                    </p:nvPicPr>
                    <p:blipFill>
                      <a:blip r:embed="rId11"/>
                      <a:stretch>
                        <a:fillRect/>
                      </a:stretch>
                    </p:blipFill>
                    <p:spPr>
                      <a:xfrm>
                        <a:off x="4592173" y="5288887"/>
                        <a:ext cx="1533525" cy="1152525"/>
                      </a:xfrm>
                      <a:prstGeom prst="rect">
                        <a:avLst/>
                      </a:prstGeom>
                    </p:spPr>
                  </p:pic>
                </p:oleObj>
              </mc:Fallback>
            </mc:AlternateContent>
          </a:graphicData>
        </a:graphic>
      </p:graphicFrame>
      <p:sp>
        <p:nvSpPr>
          <p:cNvPr id="21" name="Flecha: curvada hacia la izquierda 20">
            <a:extLst>
              <a:ext uri="{FF2B5EF4-FFF2-40B4-BE49-F238E27FC236}">
                <a16:creationId xmlns:a16="http://schemas.microsoft.com/office/drawing/2014/main" id="{F93B12DD-1C77-4BB4-89D5-A84E09BFA717}"/>
              </a:ext>
            </a:extLst>
          </p:cNvPr>
          <p:cNvSpPr/>
          <p:nvPr/>
        </p:nvSpPr>
        <p:spPr>
          <a:xfrm>
            <a:off x="3968255" y="2552700"/>
            <a:ext cx="203851" cy="506426"/>
          </a:xfrm>
          <a:prstGeom prst="curvedLeftArrow">
            <a:avLst>
              <a:gd name="adj1" fmla="val 25000"/>
              <a:gd name="adj2" fmla="val 50000"/>
              <a:gd name="adj3" fmla="val 324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2" name="Flecha: curvada hacia la izquierda 21">
            <a:extLst>
              <a:ext uri="{FF2B5EF4-FFF2-40B4-BE49-F238E27FC236}">
                <a16:creationId xmlns:a16="http://schemas.microsoft.com/office/drawing/2014/main" id="{1D4DEB40-753A-1AC7-AE24-AC0990FF6B42}"/>
              </a:ext>
            </a:extLst>
          </p:cNvPr>
          <p:cNvSpPr/>
          <p:nvPr/>
        </p:nvSpPr>
        <p:spPr>
          <a:xfrm>
            <a:off x="3968255" y="3741420"/>
            <a:ext cx="203851" cy="506426"/>
          </a:xfrm>
          <a:prstGeom prst="curvedLeftArrow">
            <a:avLst>
              <a:gd name="adj1" fmla="val 25000"/>
              <a:gd name="adj2" fmla="val 50000"/>
              <a:gd name="adj3" fmla="val 324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3" name="Flecha: curvada hacia la izquierda 22">
            <a:extLst>
              <a:ext uri="{FF2B5EF4-FFF2-40B4-BE49-F238E27FC236}">
                <a16:creationId xmlns:a16="http://schemas.microsoft.com/office/drawing/2014/main" id="{2557E315-CCE4-AC7B-7ADA-F7606857AA90}"/>
              </a:ext>
            </a:extLst>
          </p:cNvPr>
          <p:cNvSpPr/>
          <p:nvPr/>
        </p:nvSpPr>
        <p:spPr>
          <a:xfrm>
            <a:off x="3951148" y="4713881"/>
            <a:ext cx="203851" cy="506426"/>
          </a:xfrm>
          <a:prstGeom prst="curvedLeftArrow">
            <a:avLst>
              <a:gd name="adj1" fmla="val 25000"/>
              <a:gd name="adj2" fmla="val 50000"/>
              <a:gd name="adj3" fmla="val 324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4" name="Flecha: curvada hacia la izquierda 23">
            <a:extLst>
              <a:ext uri="{FF2B5EF4-FFF2-40B4-BE49-F238E27FC236}">
                <a16:creationId xmlns:a16="http://schemas.microsoft.com/office/drawing/2014/main" id="{0FF1AC1F-0B58-D9D3-D969-0109B6E981FF}"/>
              </a:ext>
            </a:extLst>
          </p:cNvPr>
          <p:cNvSpPr/>
          <p:nvPr/>
        </p:nvSpPr>
        <p:spPr>
          <a:xfrm>
            <a:off x="3968255" y="5611936"/>
            <a:ext cx="203851" cy="506426"/>
          </a:xfrm>
          <a:prstGeom prst="curvedLeftArrow">
            <a:avLst>
              <a:gd name="adj1" fmla="val 25000"/>
              <a:gd name="adj2" fmla="val 50000"/>
              <a:gd name="adj3" fmla="val 324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5" name="Flecha: hacia abajo 24">
            <a:extLst>
              <a:ext uri="{FF2B5EF4-FFF2-40B4-BE49-F238E27FC236}">
                <a16:creationId xmlns:a16="http://schemas.microsoft.com/office/drawing/2014/main" id="{9AA9A91C-998B-3231-5D16-893C115B14E0}"/>
              </a:ext>
            </a:extLst>
          </p:cNvPr>
          <p:cNvSpPr/>
          <p:nvPr/>
        </p:nvSpPr>
        <p:spPr>
          <a:xfrm>
            <a:off x="5197028" y="2300098"/>
            <a:ext cx="320040" cy="266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Flecha: a la derecha con bandas 27">
            <a:extLst>
              <a:ext uri="{FF2B5EF4-FFF2-40B4-BE49-F238E27FC236}">
                <a16:creationId xmlns:a16="http://schemas.microsoft.com/office/drawing/2014/main" id="{227F87BD-FAA7-F8BA-2DE0-4A85CD6F05F5}"/>
              </a:ext>
            </a:extLst>
          </p:cNvPr>
          <p:cNvSpPr/>
          <p:nvPr/>
        </p:nvSpPr>
        <p:spPr>
          <a:xfrm rot="5400000">
            <a:off x="5100833" y="3997635"/>
            <a:ext cx="512429" cy="50642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 name="Imagen 1">
            <a:extLst>
              <a:ext uri="{FF2B5EF4-FFF2-40B4-BE49-F238E27FC236}">
                <a16:creationId xmlns:a16="http://schemas.microsoft.com/office/drawing/2014/main" id="{D545B9D6-26B7-D8A5-2F30-45FBC74F7E5E}"/>
              </a:ext>
            </a:extLst>
          </p:cNvPr>
          <p:cNvPicPr>
            <a:picLocks noChangeAspect="1"/>
          </p:cNvPicPr>
          <p:nvPr/>
        </p:nvPicPr>
        <p:blipFill>
          <a:blip r:embed="rId12"/>
          <a:stretch>
            <a:fillRect/>
          </a:stretch>
        </p:blipFill>
        <p:spPr>
          <a:xfrm>
            <a:off x="7818540" y="738139"/>
            <a:ext cx="4079076" cy="6119862"/>
          </a:xfrm>
          <a:prstGeom prst="rect">
            <a:avLst/>
          </a:prstGeom>
        </p:spPr>
      </p:pic>
    </p:spTree>
    <p:extLst>
      <p:ext uri="{BB962C8B-B14F-4D97-AF65-F5344CB8AC3E}">
        <p14:creationId xmlns:p14="http://schemas.microsoft.com/office/powerpoint/2010/main" val="2074536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2329968-83B4-6E7C-2CD0-1FE058D75DD2}"/>
              </a:ext>
            </a:extLst>
          </p:cNvPr>
          <p:cNvPicPr>
            <a:picLocks noChangeAspect="1"/>
          </p:cNvPicPr>
          <p:nvPr/>
        </p:nvPicPr>
        <p:blipFill>
          <a:blip r:embed="rId2"/>
          <a:stretch>
            <a:fillRect/>
          </a:stretch>
        </p:blipFill>
        <p:spPr>
          <a:xfrm>
            <a:off x="8036036" y="1166833"/>
            <a:ext cx="3741864" cy="5643806"/>
          </a:xfrm>
          <a:prstGeom prst="rect">
            <a:avLst/>
          </a:prstGeom>
        </p:spPr>
      </p:pic>
      <p:pic>
        <p:nvPicPr>
          <p:cNvPr id="4"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F8EE1926-4285-ABBE-E099-15371F38D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munochemInstituto Nacional de Enfermedades Neoplásicas">
            <a:extLst>
              <a:ext uri="{FF2B5EF4-FFF2-40B4-BE49-F238E27FC236}">
                <a16:creationId xmlns:a16="http://schemas.microsoft.com/office/drawing/2014/main" id="{2381F64C-8B42-6F3C-3149-3BCDC8158259}"/>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21" name="Flecha: curvada hacia la izquierda 20">
            <a:extLst>
              <a:ext uri="{FF2B5EF4-FFF2-40B4-BE49-F238E27FC236}">
                <a16:creationId xmlns:a16="http://schemas.microsoft.com/office/drawing/2014/main" id="{F93B12DD-1C77-4BB4-89D5-A84E09BFA717}"/>
              </a:ext>
            </a:extLst>
          </p:cNvPr>
          <p:cNvSpPr/>
          <p:nvPr/>
        </p:nvSpPr>
        <p:spPr>
          <a:xfrm>
            <a:off x="4187473" y="3011272"/>
            <a:ext cx="204295" cy="506426"/>
          </a:xfrm>
          <a:prstGeom prst="curvedLeftArrow">
            <a:avLst>
              <a:gd name="adj1" fmla="val 25000"/>
              <a:gd name="adj2" fmla="val 50000"/>
              <a:gd name="adj3" fmla="val 324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2" name="Flecha: curvada hacia la izquierda 21">
            <a:extLst>
              <a:ext uri="{FF2B5EF4-FFF2-40B4-BE49-F238E27FC236}">
                <a16:creationId xmlns:a16="http://schemas.microsoft.com/office/drawing/2014/main" id="{1D4DEB40-753A-1AC7-AE24-AC0990FF6B42}"/>
              </a:ext>
            </a:extLst>
          </p:cNvPr>
          <p:cNvSpPr/>
          <p:nvPr/>
        </p:nvSpPr>
        <p:spPr>
          <a:xfrm>
            <a:off x="4181113" y="4176727"/>
            <a:ext cx="204295" cy="506426"/>
          </a:xfrm>
          <a:prstGeom prst="curvedLeftArrow">
            <a:avLst>
              <a:gd name="adj1" fmla="val 25000"/>
              <a:gd name="adj2" fmla="val 50000"/>
              <a:gd name="adj3" fmla="val 324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4" name="Flecha: curvada hacia la izquierda 23">
            <a:extLst>
              <a:ext uri="{FF2B5EF4-FFF2-40B4-BE49-F238E27FC236}">
                <a16:creationId xmlns:a16="http://schemas.microsoft.com/office/drawing/2014/main" id="{0FF1AC1F-0B58-D9D3-D969-0109B6E981FF}"/>
              </a:ext>
            </a:extLst>
          </p:cNvPr>
          <p:cNvSpPr/>
          <p:nvPr/>
        </p:nvSpPr>
        <p:spPr>
          <a:xfrm>
            <a:off x="4181114" y="5160746"/>
            <a:ext cx="204295" cy="506426"/>
          </a:xfrm>
          <a:prstGeom prst="curvedLeftArrow">
            <a:avLst>
              <a:gd name="adj1" fmla="val 25000"/>
              <a:gd name="adj2" fmla="val 50000"/>
              <a:gd name="adj3" fmla="val 324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5" name="Flecha: hacia abajo 24">
            <a:extLst>
              <a:ext uri="{FF2B5EF4-FFF2-40B4-BE49-F238E27FC236}">
                <a16:creationId xmlns:a16="http://schemas.microsoft.com/office/drawing/2014/main" id="{9AA9A91C-998B-3231-5D16-893C115B14E0}"/>
              </a:ext>
            </a:extLst>
          </p:cNvPr>
          <p:cNvSpPr/>
          <p:nvPr/>
        </p:nvSpPr>
        <p:spPr>
          <a:xfrm>
            <a:off x="5795585" y="2588755"/>
            <a:ext cx="301538" cy="252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Flecha: a la derecha con bandas 27">
            <a:extLst>
              <a:ext uri="{FF2B5EF4-FFF2-40B4-BE49-F238E27FC236}">
                <a16:creationId xmlns:a16="http://schemas.microsoft.com/office/drawing/2014/main" id="{227F87BD-FAA7-F8BA-2DE0-4A85CD6F05F5}"/>
              </a:ext>
            </a:extLst>
          </p:cNvPr>
          <p:cNvSpPr/>
          <p:nvPr/>
        </p:nvSpPr>
        <p:spPr>
          <a:xfrm rot="5400000">
            <a:off x="5703854" y="4053782"/>
            <a:ext cx="485377" cy="47714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2" name="Objeto 1">
            <a:extLst>
              <a:ext uri="{FF2B5EF4-FFF2-40B4-BE49-F238E27FC236}">
                <a16:creationId xmlns:a16="http://schemas.microsoft.com/office/drawing/2014/main" id="{6BAB2C6D-5C18-19E5-7640-2A6B73312AA6}"/>
              </a:ext>
            </a:extLst>
          </p:cNvPr>
          <p:cNvGraphicFramePr>
            <a:graphicFrameLocks noChangeAspect="1"/>
          </p:cNvGraphicFramePr>
          <p:nvPr>
            <p:extLst>
              <p:ext uri="{D42A27DB-BD31-4B8C-83A1-F6EECF244321}">
                <p14:modId xmlns:p14="http://schemas.microsoft.com/office/powerpoint/2010/main" val="308487178"/>
              </p:ext>
            </p:extLst>
          </p:nvPr>
        </p:nvGraphicFramePr>
        <p:xfrm>
          <a:off x="871705" y="1979653"/>
          <a:ext cx="3243338" cy="4043348"/>
        </p:xfrm>
        <a:graphic>
          <a:graphicData uri="http://schemas.openxmlformats.org/presentationml/2006/ole">
            <mc:AlternateContent xmlns:mc="http://schemas.openxmlformats.org/markup-compatibility/2006">
              <mc:Choice xmlns:v="urn:schemas-microsoft-com:vml" Requires="v">
                <p:oleObj name="Worksheet" r:id="rId5" imgW="3819415" imgH="4772211" progId="Excel.Sheet.12">
                  <p:embed/>
                </p:oleObj>
              </mc:Choice>
              <mc:Fallback>
                <p:oleObj name="Worksheet" r:id="rId5" imgW="3819415" imgH="4772211" progId="Excel.Sheet.12">
                  <p:embed/>
                  <p:pic>
                    <p:nvPicPr>
                      <p:cNvPr id="2" name="Objeto 1">
                        <a:extLst>
                          <a:ext uri="{FF2B5EF4-FFF2-40B4-BE49-F238E27FC236}">
                            <a16:creationId xmlns:a16="http://schemas.microsoft.com/office/drawing/2014/main" id="{6BAB2C6D-5C18-19E5-7640-2A6B73312AA6}"/>
                          </a:ext>
                        </a:extLst>
                      </p:cNvPr>
                      <p:cNvPicPr/>
                      <p:nvPr/>
                    </p:nvPicPr>
                    <p:blipFill>
                      <a:blip r:embed="rId6"/>
                      <a:stretch>
                        <a:fillRect/>
                      </a:stretch>
                    </p:blipFill>
                    <p:spPr>
                      <a:xfrm>
                        <a:off x="871705" y="1979653"/>
                        <a:ext cx="3243338" cy="4043348"/>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F93A2EC2-5C5A-0A41-0709-41E4D1095F9C}"/>
              </a:ext>
            </a:extLst>
          </p:cNvPr>
          <p:cNvGraphicFramePr>
            <a:graphicFrameLocks noChangeAspect="1"/>
          </p:cNvGraphicFramePr>
          <p:nvPr>
            <p:extLst>
              <p:ext uri="{D42A27DB-BD31-4B8C-83A1-F6EECF244321}">
                <p14:modId xmlns:p14="http://schemas.microsoft.com/office/powerpoint/2010/main" val="3759746513"/>
              </p:ext>
            </p:extLst>
          </p:nvPr>
        </p:nvGraphicFramePr>
        <p:xfrm>
          <a:off x="4858863" y="1951405"/>
          <a:ext cx="2179063" cy="550349"/>
        </p:xfrm>
        <a:graphic>
          <a:graphicData uri="http://schemas.openxmlformats.org/presentationml/2006/ole">
            <mc:AlternateContent xmlns:mc="http://schemas.openxmlformats.org/markup-compatibility/2006">
              <mc:Choice xmlns:v="urn:schemas-microsoft-com:vml" Requires="v">
                <p:oleObj name="Worksheet" r:id="rId7" imgW="2295543" imgH="581076" progId="Excel.Sheet.12">
                  <p:embed/>
                </p:oleObj>
              </mc:Choice>
              <mc:Fallback>
                <p:oleObj name="Worksheet" r:id="rId7" imgW="2295543" imgH="581076" progId="Excel.Sheet.12">
                  <p:embed/>
                  <p:pic>
                    <p:nvPicPr>
                      <p:cNvPr id="9" name="Objeto 8">
                        <a:extLst>
                          <a:ext uri="{FF2B5EF4-FFF2-40B4-BE49-F238E27FC236}">
                            <a16:creationId xmlns:a16="http://schemas.microsoft.com/office/drawing/2014/main" id="{F93A2EC2-5C5A-0A41-0709-41E4D1095F9C}"/>
                          </a:ext>
                        </a:extLst>
                      </p:cNvPr>
                      <p:cNvPicPr/>
                      <p:nvPr/>
                    </p:nvPicPr>
                    <p:blipFill>
                      <a:blip r:embed="rId8"/>
                      <a:stretch>
                        <a:fillRect/>
                      </a:stretch>
                    </p:blipFill>
                    <p:spPr>
                      <a:xfrm>
                        <a:off x="4858863" y="1951405"/>
                        <a:ext cx="2179063" cy="550349"/>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375C5D63-6FB2-A517-4AFB-2A431ED0E22F}"/>
              </a:ext>
            </a:extLst>
          </p:cNvPr>
          <p:cNvGraphicFramePr>
            <a:graphicFrameLocks noChangeAspect="1"/>
          </p:cNvGraphicFramePr>
          <p:nvPr>
            <p:extLst>
              <p:ext uri="{D42A27DB-BD31-4B8C-83A1-F6EECF244321}">
                <p14:modId xmlns:p14="http://schemas.microsoft.com/office/powerpoint/2010/main" val="1602030031"/>
              </p:ext>
            </p:extLst>
          </p:nvPr>
        </p:nvGraphicFramePr>
        <p:xfrm>
          <a:off x="4858863" y="2932480"/>
          <a:ext cx="2179062" cy="730791"/>
        </p:xfrm>
        <a:graphic>
          <a:graphicData uri="http://schemas.openxmlformats.org/presentationml/2006/ole">
            <mc:AlternateContent xmlns:mc="http://schemas.openxmlformats.org/markup-compatibility/2006">
              <mc:Choice xmlns:v="urn:schemas-microsoft-com:vml" Requires="v">
                <p:oleObj name="Worksheet" r:id="rId9" imgW="2295543" imgH="771525" progId="Excel.Sheet.12">
                  <p:embed/>
                </p:oleObj>
              </mc:Choice>
              <mc:Fallback>
                <p:oleObj name="Worksheet" r:id="rId9" imgW="2295543" imgH="771525" progId="Excel.Sheet.12">
                  <p:embed/>
                  <p:pic>
                    <p:nvPicPr>
                      <p:cNvPr id="11" name="Objeto 10">
                        <a:extLst>
                          <a:ext uri="{FF2B5EF4-FFF2-40B4-BE49-F238E27FC236}">
                            <a16:creationId xmlns:a16="http://schemas.microsoft.com/office/drawing/2014/main" id="{375C5D63-6FB2-A517-4AFB-2A431ED0E22F}"/>
                          </a:ext>
                        </a:extLst>
                      </p:cNvPr>
                      <p:cNvPicPr/>
                      <p:nvPr/>
                    </p:nvPicPr>
                    <p:blipFill>
                      <a:blip r:embed="rId10"/>
                      <a:stretch>
                        <a:fillRect/>
                      </a:stretch>
                    </p:blipFill>
                    <p:spPr>
                      <a:xfrm>
                        <a:off x="4858863" y="2932480"/>
                        <a:ext cx="2179062" cy="730791"/>
                      </a:xfrm>
                      <a:prstGeom prst="rect">
                        <a:avLst/>
                      </a:prstGeom>
                    </p:spPr>
                  </p:pic>
                </p:oleObj>
              </mc:Fallback>
            </mc:AlternateContent>
          </a:graphicData>
        </a:graphic>
      </p:graphicFrame>
      <p:graphicFrame>
        <p:nvGraphicFramePr>
          <p:cNvPr id="12" name="Objeto 11">
            <a:extLst>
              <a:ext uri="{FF2B5EF4-FFF2-40B4-BE49-F238E27FC236}">
                <a16:creationId xmlns:a16="http://schemas.microsoft.com/office/drawing/2014/main" id="{139A3380-C2BF-F852-586C-BDF322BACD8A}"/>
              </a:ext>
            </a:extLst>
          </p:cNvPr>
          <p:cNvGraphicFramePr>
            <a:graphicFrameLocks noChangeAspect="1"/>
          </p:cNvGraphicFramePr>
          <p:nvPr>
            <p:extLst>
              <p:ext uri="{D42A27DB-BD31-4B8C-83A1-F6EECF244321}">
                <p14:modId xmlns:p14="http://schemas.microsoft.com/office/powerpoint/2010/main" val="4111297314"/>
              </p:ext>
            </p:extLst>
          </p:nvPr>
        </p:nvGraphicFramePr>
        <p:xfrm>
          <a:off x="4858863" y="5020817"/>
          <a:ext cx="2179063" cy="1091676"/>
        </p:xfrm>
        <a:graphic>
          <a:graphicData uri="http://schemas.openxmlformats.org/presentationml/2006/ole">
            <mc:AlternateContent xmlns:mc="http://schemas.openxmlformats.org/markup-compatibility/2006">
              <mc:Choice xmlns:v="urn:schemas-microsoft-com:vml" Requires="v">
                <p:oleObj name="Worksheet" r:id="rId11" imgW="2295543" imgH="1152422" progId="Excel.Sheet.12">
                  <p:embed/>
                </p:oleObj>
              </mc:Choice>
              <mc:Fallback>
                <p:oleObj name="Worksheet" r:id="rId11" imgW="2295543" imgH="1152422" progId="Excel.Sheet.12">
                  <p:embed/>
                  <p:pic>
                    <p:nvPicPr>
                      <p:cNvPr id="12" name="Objeto 11">
                        <a:extLst>
                          <a:ext uri="{FF2B5EF4-FFF2-40B4-BE49-F238E27FC236}">
                            <a16:creationId xmlns:a16="http://schemas.microsoft.com/office/drawing/2014/main" id="{139A3380-C2BF-F852-586C-BDF322BACD8A}"/>
                          </a:ext>
                        </a:extLst>
                      </p:cNvPr>
                      <p:cNvPicPr/>
                      <p:nvPr/>
                    </p:nvPicPr>
                    <p:blipFill>
                      <a:blip r:embed="rId12"/>
                      <a:stretch>
                        <a:fillRect/>
                      </a:stretch>
                    </p:blipFill>
                    <p:spPr>
                      <a:xfrm>
                        <a:off x="4858863" y="5020817"/>
                        <a:ext cx="2179063" cy="1091676"/>
                      </a:xfrm>
                      <a:prstGeom prst="rect">
                        <a:avLst/>
                      </a:prstGeom>
                    </p:spPr>
                  </p:pic>
                </p:oleObj>
              </mc:Fallback>
            </mc:AlternateContent>
          </a:graphicData>
        </a:graphic>
      </p:graphicFrame>
      <p:sp>
        <p:nvSpPr>
          <p:cNvPr id="27" name="CuadroTexto 26">
            <a:extLst>
              <a:ext uri="{FF2B5EF4-FFF2-40B4-BE49-F238E27FC236}">
                <a16:creationId xmlns:a16="http://schemas.microsoft.com/office/drawing/2014/main" id="{27B51A18-07A6-C8E2-B9C2-AC4ADD5EAE03}"/>
              </a:ext>
            </a:extLst>
          </p:cNvPr>
          <p:cNvSpPr txBox="1"/>
          <p:nvPr/>
        </p:nvSpPr>
        <p:spPr>
          <a:xfrm>
            <a:off x="414100" y="549197"/>
            <a:ext cx="9617667" cy="969496"/>
          </a:xfrm>
          <a:prstGeom prst="rect">
            <a:avLst/>
          </a:prstGeom>
          <a:noFill/>
        </p:spPr>
        <p:txBody>
          <a:bodyPr wrap="square" rtlCol="0">
            <a:spAutoFit/>
          </a:bodyPr>
          <a:lstStyle/>
          <a:p>
            <a:r>
              <a:rPr lang="es-PE" sz="2400" b="1" dirty="0">
                <a:solidFill>
                  <a:srgbClr val="0070C0"/>
                </a:solidFill>
              </a:rPr>
              <a:t>METODOLÓGICA PARA ASIGNAR DISTRITOS A IPRESS</a:t>
            </a:r>
            <a:br>
              <a:rPr lang="es-PE" sz="2400" b="1" dirty="0">
                <a:solidFill>
                  <a:srgbClr val="0070C0"/>
                </a:solidFill>
              </a:rPr>
            </a:br>
            <a:r>
              <a:rPr lang="es-PE" sz="1650" b="1" dirty="0">
                <a:solidFill>
                  <a:srgbClr val="0070C0"/>
                </a:solidFill>
              </a:rPr>
              <a:t>Método 02: La IPRESS atiende al distrito que pertenece, ¿Cuáles son las IPRESS y Distrito más cercano, teniendo en cuenta que IPRESS aun no han alcanzado su capacidad </a:t>
            </a:r>
            <a:r>
              <a:rPr lang="es-PE" sz="1650" b="1" dirty="0">
                <a:solidFill>
                  <a:srgbClr val="FF0000"/>
                </a:solidFill>
              </a:rPr>
              <a:t>única</a:t>
            </a:r>
            <a:r>
              <a:rPr lang="es-PE" sz="1650" b="1" dirty="0">
                <a:solidFill>
                  <a:srgbClr val="0070C0"/>
                </a:solidFill>
              </a:rPr>
              <a:t>?</a:t>
            </a:r>
          </a:p>
        </p:txBody>
      </p:sp>
    </p:spTree>
    <p:extLst>
      <p:ext uri="{BB962C8B-B14F-4D97-AF65-F5344CB8AC3E}">
        <p14:creationId xmlns:p14="http://schemas.microsoft.com/office/powerpoint/2010/main" val="4017005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5769F13-54EE-409A-1970-DE8933B751EF}"/>
              </a:ext>
            </a:extLst>
          </p:cNvPr>
          <p:cNvPicPr>
            <a:picLocks noChangeAspect="1"/>
          </p:cNvPicPr>
          <p:nvPr/>
        </p:nvPicPr>
        <p:blipFill>
          <a:blip r:embed="rId2"/>
          <a:stretch>
            <a:fillRect/>
          </a:stretch>
        </p:blipFill>
        <p:spPr>
          <a:xfrm>
            <a:off x="8030153" y="1174458"/>
            <a:ext cx="3772815" cy="5683541"/>
          </a:xfrm>
          <a:prstGeom prst="rect">
            <a:avLst/>
          </a:prstGeom>
        </p:spPr>
      </p:pic>
      <p:graphicFrame>
        <p:nvGraphicFramePr>
          <p:cNvPr id="7" name="Objeto 6">
            <a:extLst>
              <a:ext uri="{FF2B5EF4-FFF2-40B4-BE49-F238E27FC236}">
                <a16:creationId xmlns:a16="http://schemas.microsoft.com/office/drawing/2014/main" id="{9656E000-6B5D-8E7D-A249-17F6133D11C0}"/>
              </a:ext>
            </a:extLst>
          </p:cNvPr>
          <p:cNvGraphicFramePr>
            <a:graphicFrameLocks noChangeAspect="1"/>
          </p:cNvGraphicFramePr>
          <p:nvPr>
            <p:extLst>
              <p:ext uri="{D42A27DB-BD31-4B8C-83A1-F6EECF244321}">
                <p14:modId xmlns:p14="http://schemas.microsoft.com/office/powerpoint/2010/main" val="3844349844"/>
              </p:ext>
            </p:extLst>
          </p:nvPr>
        </p:nvGraphicFramePr>
        <p:xfrm>
          <a:off x="1030792" y="2068629"/>
          <a:ext cx="3117712" cy="3895197"/>
        </p:xfrm>
        <a:graphic>
          <a:graphicData uri="http://schemas.openxmlformats.org/presentationml/2006/ole">
            <mc:AlternateContent xmlns:mc="http://schemas.openxmlformats.org/markup-compatibility/2006">
              <mc:Choice xmlns:v="urn:schemas-microsoft-com:vml" Requires="v">
                <p:oleObj name="Worksheet" r:id="rId3" imgW="3819415" imgH="4772211" progId="Excel.Sheet.12">
                  <p:embed/>
                </p:oleObj>
              </mc:Choice>
              <mc:Fallback>
                <p:oleObj name="Worksheet" r:id="rId3" imgW="3819415" imgH="4772211" progId="Excel.Sheet.12">
                  <p:embed/>
                  <p:pic>
                    <p:nvPicPr>
                      <p:cNvPr id="7" name="Objeto 6">
                        <a:extLst>
                          <a:ext uri="{FF2B5EF4-FFF2-40B4-BE49-F238E27FC236}">
                            <a16:creationId xmlns:a16="http://schemas.microsoft.com/office/drawing/2014/main" id="{9656E000-6B5D-8E7D-A249-17F6133D11C0}"/>
                          </a:ext>
                        </a:extLst>
                      </p:cNvPr>
                      <p:cNvPicPr/>
                      <p:nvPr/>
                    </p:nvPicPr>
                    <p:blipFill>
                      <a:blip r:embed="rId4"/>
                      <a:stretch>
                        <a:fillRect/>
                      </a:stretch>
                    </p:blipFill>
                    <p:spPr>
                      <a:xfrm>
                        <a:off x="1030792" y="2068629"/>
                        <a:ext cx="3117712" cy="3895197"/>
                      </a:xfrm>
                      <a:prstGeom prst="rect">
                        <a:avLst/>
                      </a:prstGeom>
                    </p:spPr>
                  </p:pic>
                </p:oleObj>
              </mc:Fallback>
            </mc:AlternateContent>
          </a:graphicData>
        </a:graphic>
      </p:graphicFrame>
      <p:pic>
        <p:nvPicPr>
          <p:cNvPr id="4"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F8EE1926-4285-ABBE-E099-15371F38D0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munochemInstituto Nacional de Enfermedades Neoplásicas">
            <a:extLst>
              <a:ext uri="{FF2B5EF4-FFF2-40B4-BE49-F238E27FC236}">
                <a16:creationId xmlns:a16="http://schemas.microsoft.com/office/drawing/2014/main" id="{2381F64C-8B42-6F3C-3149-3BCDC8158259}"/>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21" name="Flecha: curvada hacia la izquierda 20">
            <a:extLst>
              <a:ext uri="{FF2B5EF4-FFF2-40B4-BE49-F238E27FC236}">
                <a16:creationId xmlns:a16="http://schemas.microsoft.com/office/drawing/2014/main" id="{F93B12DD-1C77-4BB4-89D5-A84E09BFA717}"/>
              </a:ext>
            </a:extLst>
          </p:cNvPr>
          <p:cNvSpPr/>
          <p:nvPr/>
        </p:nvSpPr>
        <p:spPr>
          <a:xfrm>
            <a:off x="4203688" y="3001505"/>
            <a:ext cx="194518" cy="487870"/>
          </a:xfrm>
          <a:prstGeom prst="curvedLeftArrow">
            <a:avLst>
              <a:gd name="adj1" fmla="val 25000"/>
              <a:gd name="adj2" fmla="val 50000"/>
              <a:gd name="adj3" fmla="val 324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2" name="Flecha: curvada hacia la izquierda 21">
            <a:extLst>
              <a:ext uri="{FF2B5EF4-FFF2-40B4-BE49-F238E27FC236}">
                <a16:creationId xmlns:a16="http://schemas.microsoft.com/office/drawing/2014/main" id="{1D4DEB40-753A-1AC7-AE24-AC0990FF6B42}"/>
              </a:ext>
            </a:extLst>
          </p:cNvPr>
          <p:cNvSpPr/>
          <p:nvPr/>
        </p:nvSpPr>
        <p:spPr>
          <a:xfrm>
            <a:off x="3590642" y="4136372"/>
            <a:ext cx="194518" cy="487870"/>
          </a:xfrm>
          <a:prstGeom prst="curvedLeftArrow">
            <a:avLst>
              <a:gd name="adj1" fmla="val 25000"/>
              <a:gd name="adj2" fmla="val 50000"/>
              <a:gd name="adj3" fmla="val 324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4" name="Flecha: curvada hacia la izquierda 23">
            <a:extLst>
              <a:ext uri="{FF2B5EF4-FFF2-40B4-BE49-F238E27FC236}">
                <a16:creationId xmlns:a16="http://schemas.microsoft.com/office/drawing/2014/main" id="{0FF1AC1F-0B58-D9D3-D969-0109B6E981FF}"/>
              </a:ext>
            </a:extLst>
          </p:cNvPr>
          <p:cNvSpPr/>
          <p:nvPr/>
        </p:nvSpPr>
        <p:spPr>
          <a:xfrm>
            <a:off x="3607893" y="5105603"/>
            <a:ext cx="194518" cy="487870"/>
          </a:xfrm>
          <a:prstGeom prst="curvedLeftArrow">
            <a:avLst>
              <a:gd name="adj1" fmla="val 25000"/>
              <a:gd name="adj2" fmla="val 50000"/>
              <a:gd name="adj3" fmla="val 324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5" name="Flecha: hacia abajo 24">
            <a:extLst>
              <a:ext uri="{FF2B5EF4-FFF2-40B4-BE49-F238E27FC236}">
                <a16:creationId xmlns:a16="http://schemas.microsoft.com/office/drawing/2014/main" id="{9AA9A91C-998B-3231-5D16-893C115B14E0}"/>
              </a:ext>
            </a:extLst>
          </p:cNvPr>
          <p:cNvSpPr/>
          <p:nvPr/>
        </p:nvSpPr>
        <p:spPr>
          <a:xfrm>
            <a:off x="6103139" y="2896417"/>
            <a:ext cx="277440" cy="1534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Flecha: a la derecha con bandas 27">
            <a:extLst>
              <a:ext uri="{FF2B5EF4-FFF2-40B4-BE49-F238E27FC236}">
                <a16:creationId xmlns:a16="http://schemas.microsoft.com/office/drawing/2014/main" id="{227F87BD-FAA7-F8BA-2DE0-4A85CD6F05F5}"/>
              </a:ext>
            </a:extLst>
          </p:cNvPr>
          <p:cNvSpPr/>
          <p:nvPr/>
        </p:nvSpPr>
        <p:spPr>
          <a:xfrm rot="5400000">
            <a:off x="6118320" y="4058762"/>
            <a:ext cx="294910" cy="43901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8" name="Objeto 7">
            <a:extLst>
              <a:ext uri="{FF2B5EF4-FFF2-40B4-BE49-F238E27FC236}">
                <a16:creationId xmlns:a16="http://schemas.microsoft.com/office/drawing/2014/main" id="{04BDE1F6-373B-0CE7-C06E-4AED2324341C}"/>
              </a:ext>
            </a:extLst>
          </p:cNvPr>
          <p:cNvGraphicFramePr>
            <a:graphicFrameLocks noChangeAspect="1"/>
          </p:cNvGraphicFramePr>
          <p:nvPr>
            <p:extLst>
              <p:ext uri="{D42A27DB-BD31-4B8C-83A1-F6EECF244321}">
                <p14:modId xmlns:p14="http://schemas.microsoft.com/office/powerpoint/2010/main" val="1975571859"/>
              </p:ext>
            </p:extLst>
          </p:nvPr>
        </p:nvGraphicFramePr>
        <p:xfrm>
          <a:off x="4879598" y="2197691"/>
          <a:ext cx="2533862" cy="481513"/>
        </p:xfrm>
        <a:graphic>
          <a:graphicData uri="http://schemas.openxmlformats.org/presentationml/2006/ole">
            <mc:AlternateContent xmlns:mc="http://schemas.openxmlformats.org/markup-compatibility/2006">
              <mc:Choice xmlns:v="urn:schemas-microsoft-com:vml" Requires="v">
                <p:oleObj name="Worksheet" r:id="rId7" imgW="3057601" imgH="581076" progId="Excel.Sheet.12">
                  <p:embed/>
                </p:oleObj>
              </mc:Choice>
              <mc:Fallback>
                <p:oleObj name="Worksheet" r:id="rId7" imgW="3057601" imgH="581076" progId="Excel.Sheet.12">
                  <p:embed/>
                  <p:pic>
                    <p:nvPicPr>
                      <p:cNvPr id="8" name="Objeto 7">
                        <a:extLst>
                          <a:ext uri="{FF2B5EF4-FFF2-40B4-BE49-F238E27FC236}">
                            <a16:creationId xmlns:a16="http://schemas.microsoft.com/office/drawing/2014/main" id="{04BDE1F6-373B-0CE7-C06E-4AED2324341C}"/>
                          </a:ext>
                        </a:extLst>
                      </p:cNvPr>
                      <p:cNvPicPr/>
                      <p:nvPr/>
                    </p:nvPicPr>
                    <p:blipFill>
                      <a:blip r:embed="rId8"/>
                      <a:stretch>
                        <a:fillRect/>
                      </a:stretch>
                    </p:blipFill>
                    <p:spPr>
                      <a:xfrm>
                        <a:off x="4879598" y="2197691"/>
                        <a:ext cx="2533862" cy="481513"/>
                      </a:xfrm>
                      <a:prstGeom prst="rect">
                        <a:avLst/>
                      </a:prstGeom>
                    </p:spPr>
                  </p:pic>
                </p:oleObj>
              </mc:Fallback>
            </mc:AlternateContent>
          </a:graphicData>
        </a:graphic>
      </p:graphicFrame>
      <p:graphicFrame>
        <p:nvGraphicFramePr>
          <p:cNvPr id="13" name="Objeto 12">
            <a:extLst>
              <a:ext uri="{FF2B5EF4-FFF2-40B4-BE49-F238E27FC236}">
                <a16:creationId xmlns:a16="http://schemas.microsoft.com/office/drawing/2014/main" id="{12071D5B-E434-F3BE-425D-279E83BA99EC}"/>
              </a:ext>
            </a:extLst>
          </p:cNvPr>
          <p:cNvGraphicFramePr>
            <a:graphicFrameLocks noChangeAspect="1"/>
          </p:cNvGraphicFramePr>
          <p:nvPr>
            <p:extLst>
              <p:ext uri="{D42A27DB-BD31-4B8C-83A1-F6EECF244321}">
                <p14:modId xmlns:p14="http://schemas.microsoft.com/office/powerpoint/2010/main" val="3363241124"/>
              </p:ext>
            </p:extLst>
          </p:nvPr>
        </p:nvGraphicFramePr>
        <p:xfrm>
          <a:off x="4879600" y="3183653"/>
          <a:ext cx="2533862" cy="639385"/>
        </p:xfrm>
        <a:graphic>
          <a:graphicData uri="http://schemas.openxmlformats.org/presentationml/2006/ole">
            <mc:AlternateContent xmlns:mc="http://schemas.openxmlformats.org/markup-compatibility/2006">
              <mc:Choice xmlns:v="urn:schemas-microsoft-com:vml" Requires="v">
                <p:oleObj name="Worksheet" r:id="rId9" imgW="3057601" imgH="771525" progId="Excel.Sheet.12">
                  <p:embed/>
                </p:oleObj>
              </mc:Choice>
              <mc:Fallback>
                <p:oleObj name="Worksheet" r:id="rId9" imgW="3057601" imgH="771525" progId="Excel.Sheet.12">
                  <p:embed/>
                  <p:pic>
                    <p:nvPicPr>
                      <p:cNvPr id="13" name="Objeto 12">
                        <a:extLst>
                          <a:ext uri="{FF2B5EF4-FFF2-40B4-BE49-F238E27FC236}">
                            <a16:creationId xmlns:a16="http://schemas.microsoft.com/office/drawing/2014/main" id="{12071D5B-E434-F3BE-425D-279E83BA99EC}"/>
                          </a:ext>
                        </a:extLst>
                      </p:cNvPr>
                      <p:cNvPicPr/>
                      <p:nvPr/>
                    </p:nvPicPr>
                    <p:blipFill>
                      <a:blip r:embed="rId10"/>
                      <a:stretch>
                        <a:fillRect/>
                      </a:stretch>
                    </p:blipFill>
                    <p:spPr>
                      <a:xfrm>
                        <a:off x="4879600" y="3183653"/>
                        <a:ext cx="2533862" cy="639385"/>
                      </a:xfrm>
                      <a:prstGeom prst="rect">
                        <a:avLst/>
                      </a:prstGeom>
                    </p:spPr>
                  </p:pic>
                </p:oleObj>
              </mc:Fallback>
            </mc:AlternateContent>
          </a:graphicData>
        </a:graphic>
      </p:graphicFrame>
      <p:graphicFrame>
        <p:nvGraphicFramePr>
          <p:cNvPr id="14" name="Objeto 13">
            <a:extLst>
              <a:ext uri="{FF2B5EF4-FFF2-40B4-BE49-F238E27FC236}">
                <a16:creationId xmlns:a16="http://schemas.microsoft.com/office/drawing/2014/main" id="{79817165-9BE8-39B0-830F-437E963CBFB6}"/>
              </a:ext>
            </a:extLst>
          </p:cNvPr>
          <p:cNvGraphicFramePr>
            <a:graphicFrameLocks noChangeAspect="1"/>
          </p:cNvGraphicFramePr>
          <p:nvPr>
            <p:extLst>
              <p:ext uri="{D42A27DB-BD31-4B8C-83A1-F6EECF244321}">
                <p14:modId xmlns:p14="http://schemas.microsoft.com/office/powerpoint/2010/main" val="1562710640"/>
              </p:ext>
            </p:extLst>
          </p:nvPr>
        </p:nvGraphicFramePr>
        <p:xfrm>
          <a:off x="4879597" y="4628937"/>
          <a:ext cx="2533862" cy="955132"/>
        </p:xfrm>
        <a:graphic>
          <a:graphicData uri="http://schemas.openxmlformats.org/presentationml/2006/ole">
            <mc:AlternateContent xmlns:mc="http://schemas.openxmlformats.org/markup-compatibility/2006">
              <mc:Choice xmlns:v="urn:schemas-microsoft-com:vml" Requires="v">
                <p:oleObj name="Worksheet" r:id="rId11" imgW="3057601" imgH="1152422" progId="Excel.Sheet.12">
                  <p:embed/>
                </p:oleObj>
              </mc:Choice>
              <mc:Fallback>
                <p:oleObj name="Worksheet" r:id="rId11" imgW="3057601" imgH="1152422" progId="Excel.Sheet.12">
                  <p:embed/>
                  <p:pic>
                    <p:nvPicPr>
                      <p:cNvPr id="14" name="Objeto 13">
                        <a:extLst>
                          <a:ext uri="{FF2B5EF4-FFF2-40B4-BE49-F238E27FC236}">
                            <a16:creationId xmlns:a16="http://schemas.microsoft.com/office/drawing/2014/main" id="{79817165-9BE8-39B0-830F-437E963CBFB6}"/>
                          </a:ext>
                        </a:extLst>
                      </p:cNvPr>
                      <p:cNvPicPr/>
                      <p:nvPr/>
                    </p:nvPicPr>
                    <p:blipFill>
                      <a:blip r:embed="rId12"/>
                      <a:stretch>
                        <a:fillRect/>
                      </a:stretch>
                    </p:blipFill>
                    <p:spPr>
                      <a:xfrm>
                        <a:off x="4879597" y="4628937"/>
                        <a:ext cx="2533862" cy="955132"/>
                      </a:xfrm>
                      <a:prstGeom prst="rect">
                        <a:avLst/>
                      </a:prstGeom>
                    </p:spPr>
                  </p:pic>
                </p:oleObj>
              </mc:Fallback>
            </mc:AlternateContent>
          </a:graphicData>
        </a:graphic>
      </p:graphicFrame>
      <p:sp>
        <p:nvSpPr>
          <p:cNvPr id="6" name="CuadroTexto 5">
            <a:extLst>
              <a:ext uri="{FF2B5EF4-FFF2-40B4-BE49-F238E27FC236}">
                <a16:creationId xmlns:a16="http://schemas.microsoft.com/office/drawing/2014/main" id="{32054450-9A79-4181-1263-34020D4F94B8}"/>
              </a:ext>
            </a:extLst>
          </p:cNvPr>
          <p:cNvSpPr txBox="1"/>
          <p:nvPr/>
        </p:nvSpPr>
        <p:spPr>
          <a:xfrm>
            <a:off x="414101" y="549197"/>
            <a:ext cx="9934010" cy="969496"/>
          </a:xfrm>
          <a:prstGeom prst="rect">
            <a:avLst/>
          </a:prstGeom>
          <a:noFill/>
        </p:spPr>
        <p:txBody>
          <a:bodyPr wrap="square" rtlCol="0">
            <a:spAutoFit/>
          </a:bodyPr>
          <a:lstStyle/>
          <a:p>
            <a:r>
              <a:rPr lang="es-PE" sz="2400" b="1" dirty="0">
                <a:solidFill>
                  <a:srgbClr val="0070C0"/>
                </a:solidFill>
              </a:rPr>
              <a:t>METODOLÓGICA PARA ASIGNAR DISTRITOS A IPRESS</a:t>
            </a:r>
            <a:br>
              <a:rPr lang="es-PE" sz="2400" b="1" dirty="0">
                <a:solidFill>
                  <a:srgbClr val="0070C0"/>
                </a:solidFill>
              </a:rPr>
            </a:br>
            <a:r>
              <a:rPr lang="es-PE" sz="1650" b="1" dirty="0">
                <a:solidFill>
                  <a:srgbClr val="0070C0"/>
                </a:solidFill>
              </a:rPr>
              <a:t>Método 03: La IPRESS atiende al distrito que pertenece, ¿Cuáles son las IPRESS y Distrito más cercano,</a:t>
            </a:r>
          </a:p>
          <a:p>
            <a:r>
              <a:rPr lang="es-PE" sz="1650" b="1" dirty="0">
                <a:solidFill>
                  <a:srgbClr val="0070C0"/>
                </a:solidFill>
              </a:rPr>
              <a:t> teniendo en cuenta la capacidad de la IPRESS </a:t>
            </a:r>
            <a:r>
              <a:rPr lang="es-PE" sz="1650" b="1" dirty="0">
                <a:solidFill>
                  <a:srgbClr val="FF0000"/>
                </a:solidFill>
              </a:rPr>
              <a:t>acorde a su cantidad de equipos</a:t>
            </a:r>
            <a:r>
              <a:rPr lang="es-PE" sz="1650" b="1" dirty="0">
                <a:solidFill>
                  <a:srgbClr val="0070C0"/>
                </a:solidFill>
              </a:rPr>
              <a:t>?</a:t>
            </a:r>
          </a:p>
        </p:txBody>
      </p:sp>
    </p:spTree>
    <p:extLst>
      <p:ext uri="{BB962C8B-B14F-4D97-AF65-F5344CB8AC3E}">
        <p14:creationId xmlns:p14="http://schemas.microsoft.com/office/powerpoint/2010/main" val="2494001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6FC248D7-523D-0314-682E-1CCDDDA40237}"/>
              </a:ext>
            </a:extLst>
          </p:cNvPr>
          <p:cNvPicPr>
            <a:picLocks noChangeAspect="1"/>
          </p:cNvPicPr>
          <p:nvPr/>
        </p:nvPicPr>
        <p:blipFill>
          <a:blip r:embed="rId3"/>
          <a:stretch>
            <a:fillRect/>
          </a:stretch>
        </p:blipFill>
        <p:spPr>
          <a:xfrm>
            <a:off x="3399183" y="1374803"/>
            <a:ext cx="8678646" cy="3118277"/>
          </a:xfrm>
          <a:prstGeom prst="rect">
            <a:avLst/>
          </a:prstGeom>
        </p:spPr>
      </p:pic>
      <p:pic>
        <p:nvPicPr>
          <p:cNvPr id="2"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998D6687-72DE-0ECA-AD1C-E931E961A0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nmunochemInstituto Nacional de Enfermedades Neoplásicas">
            <a:extLst>
              <a:ext uri="{FF2B5EF4-FFF2-40B4-BE49-F238E27FC236}">
                <a16:creationId xmlns:a16="http://schemas.microsoft.com/office/drawing/2014/main" id="{921BC627-7A1E-5F08-97EB-DAD79CB08C8E}"/>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E6EAA2B4-C291-01D6-A167-AB594F0EFD6A}"/>
              </a:ext>
            </a:extLst>
          </p:cNvPr>
          <p:cNvSpPr txBox="1"/>
          <p:nvPr/>
        </p:nvSpPr>
        <p:spPr>
          <a:xfrm>
            <a:off x="414100" y="549197"/>
            <a:ext cx="8183074" cy="738664"/>
          </a:xfrm>
          <a:prstGeom prst="rect">
            <a:avLst/>
          </a:prstGeom>
          <a:noFill/>
        </p:spPr>
        <p:txBody>
          <a:bodyPr wrap="none" rtlCol="0">
            <a:spAutoFit/>
          </a:bodyPr>
          <a:lstStyle/>
          <a:p>
            <a:r>
              <a:rPr lang="es-PE" sz="2400" b="1" dirty="0">
                <a:solidFill>
                  <a:srgbClr val="0070C0"/>
                </a:solidFill>
              </a:rPr>
              <a:t>TIEMPO DE VIDA DE LOS EQUIPOS DE RADIOTERAPIA EXTERNA</a:t>
            </a:r>
            <a:br>
              <a:rPr lang="es-PE" sz="2400" b="1" dirty="0">
                <a:solidFill>
                  <a:srgbClr val="0070C0"/>
                </a:solidFill>
              </a:rPr>
            </a:br>
            <a:r>
              <a:rPr lang="es-PE" b="1" dirty="0">
                <a:solidFill>
                  <a:srgbClr val="0070C0"/>
                </a:solidFill>
              </a:rPr>
              <a:t>Cantidad de equipos activos</a:t>
            </a:r>
            <a:endParaRPr lang="es-PE" sz="2000" b="1" dirty="0">
              <a:solidFill>
                <a:srgbClr val="0070C0"/>
              </a:solidFill>
            </a:endParaRPr>
          </a:p>
        </p:txBody>
      </p:sp>
      <p:sp>
        <p:nvSpPr>
          <p:cNvPr id="5" name="CuadroTexto 4">
            <a:extLst>
              <a:ext uri="{FF2B5EF4-FFF2-40B4-BE49-F238E27FC236}">
                <a16:creationId xmlns:a16="http://schemas.microsoft.com/office/drawing/2014/main" id="{EB836612-E1EB-1CBE-08D7-A522903B4812}"/>
              </a:ext>
            </a:extLst>
          </p:cNvPr>
          <p:cNvSpPr txBox="1"/>
          <p:nvPr/>
        </p:nvSpPr>
        <p:spPr>
          <a:xfrm>
            <a:off x="170917" y="6349949"/>
            <a:ext cx="8590963" cy="338554"/>
          </a:xfrm>
          <a:prstGeom prst="rect">
            <a:avLst/>
          </a:prstGeom>
          <a:noFill/>
        </p:spPr>
        <p:txBody>
          <a:bodyPr wrap="none" lIns="90000" tIns="0" bIns="0" rtlCol="0">
            <a:spAutoFit/>
          </a:bodyPr>
          <a:lstStyle/>
          <a:p>
            <a:r>
              <a:rPr lang="es-MX" sz="1100" b="1" dirty="0"/>
              <a:t>Fuente: </a:t>
            </a:r>
          </a:p>
          <a:p>
            <a:pPr marL="171450" indent="-171450">
              <a:buFontTx/>
              <a:buChar char="-"/>
            </a:pPr>
            <a:r>
              <a:rPr lang="en-US" sz="1100" dirty="0"/>
              <a:t>Leveling Up the Access to Radiation Therapy in Latin America: Economic Analysis of Investment, Equity, and Inclusion Opportunities Up to 2030. </a:t>
            </a:r>
          </a:p>
        </p:txBody>
      </p:sp>
      <p:pic>
        <p:nvPicPr>
          <p:cNvPr id="10" name="Imagen 9">
            <a:extLst>
              <a:ext uri="{FF2B5EF4-FFF2-40B4-BE49-F238E27FC236}">
                <a16:creationId xmlns:a16="http://schemas.microsoft.com/office/drawing/2014/main" id="{CBB4A879-C1F0-8680-7DC8-5BFC621953EA}"/>
              </a:ext>
            </a:extLst>
          </p:cNvPr>
          <p:cNvPicPr>
            <a:picLocks noChangeAspect="1"/>
          </p:cNvPicPr>
          <p:nvPr/>
        </p:nvPicPr>
        <p:blipFill>
          <a:blip r:embed="rId6"/>
          <a:stretch>
            <a:fillRect/>
          </a:stretch>
        </p:blipFill>
        <p:spPr>
          <a:xfrm>
            <a:off x="5897198" y="5343223"/>
            <a:ext cx="3264879" cy="715164"/>
          </a:xfrm>
          <a:prstGeom prst="rect">
            <a:avLst/>
          </a:prstGeom>
        </p:spPr>
      </p:pic>
      <p:pic>
        <p:nvPicPr>
          <p:cNvPr id="12" name="Imagen 11">
            <a:extLst>
              <a:ext uri="{FF2B5EF4-FFF2-40B4-BE49-F238E27FC236}">
                <a16:creationId xmlns:a16="http://schemas.microsoft.com/office/drawing/2014/main" id="{B636869A-812F-4BA6-110F-7F83D00333A7}"/>
              </a:ext>
            </a:extLst>
          </p:cNvPr>
          <p:cNvPicPr>
            <a:picLocks noChangeAspect="1"/>
          </p:cNvPicPr>
          <p:nvPr/>
        </p:nvPicPr>
        <p:blipFill>
          <a:blip r:embed="rId7"/>
          <a:stretch>
            <a:fillRect/>
          </a:stretch>
        </p:blipFill>
        <p:spPr>
          <a:xfrm>
            <a:off x="5897198" y="4729714"/>
            <a:ext cx="3249375" cy="518942"/>
          </a:xfrm>
          <a:prstGeom prst="rect">
            <a:avLst/>
          </a:prstGeom>
        </p:spPr>
      </p:pic>
      <p:sp>
        <p:nvSpPr>
          <p:cNvPr id="15" name="CuadroTexto 14">
            <a:extLst>
              <a:ext uri="{FF2B5EF4-FFF2-40B4-BE49-F238E27FC236}">
                <a16:creationId xmlns:a16="http://schemas.microsoft.com/office/drawing/2014/main" id="{A2ED7B82-CD42-9B06-F3AB-83C860C5ABA3}"/>
              </a:ext>
            </a:extLst>
          </p:cNvPr>
          <p:cNvSpPr txBox="1"/>
          <p:nvPr/>
        </p:nvSpPr>
        <p:spPr>
          <a:xfrm>
            <a:off x="574373" y="1388459"/>
            <a:ext cx="2539673" cy="4801314"/>
          </a:xfrm>
          <a:prstGeom prst="rect">
            <a:avLst/>
          </a:prstGeom>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pPr algn="l"/>
            <a:r>
              <a:rPr lang="es-MX" sz="1275" dirty="0"/>
              <a:t>Un acelerador lineal, utilizado en radioterapia, en nuestro contexto de país de ingresos medios bajos tendrá una vida útil de </a:t>
            </a:r>
            <a:r>
              <a:rPr lang="es-MX" sz="1275" b="1" dirty="0"/>
              <a:t>15</a:t>
            </a:r>
            <a:r>
              <a:rPr lang="es-MX" sz="1275" dirty="0"/>
              <a:t> años, siendo los principales motivos:</a:t>
            </a:r>
          </a:p>
          <a:p>
            <a:pPr algn="l"/>
            <a:endParaRPr lang="es-MX" sz="1275" dirty="0"/>
          </a:p>
          <a:p>
            <a:pPr marL="285750" indent="-285750" algn="l">
              <a:buFont typeface="Arial" panose="020B0604020202020204" pitchFamily="34" charset="0"/>
              <a:buChar char="•"/>
            </a:pPr>
            <a:r>
              <a:rPr lang="es-MX" sz="1275" b="1" dirty="0"/>
              <a:t>Mejora del tratamiento: </a:t>
            </a:r>
            <a:r>
              <a:rPr lang="es-MX" sz="1275" dirty="0"/>
              <a:t>Los avances tecnológicos pueden permitir tratamientos más eficientes y precisos.</a:t>
            </a:r>
            <a:br>
              <a:rPr lang="es-MX" sz="1275" dirty="0"/>
            </a:br>
            <a:endParaRPr lang="es-MX" sz="1275" dirty="0"/>
          </a:p>
          <a:p>
            <a:pPr marL="285750" indent="-285750" algn="l">
              <a:buFont typeface="Arial" panose="020B0604020202020204" pitchFamily="34" charset="0"/>
              <a:buChar char="•"/>
            </a:pPr>
            <a:r>
              <a:rPr lang="es-MX" sz="1275" b="1" dirty="0"/>
              <a:t>Mejora de supervivencia de los pacientes.</a:t>
            </a:r>
          </a:p>
          <a:p>
            <a:pPr marL="285750" indent="-285750" algn="l">
              <a:buFont typeface="Arial" panose="020B0604020202020204" pitchFamily="34" charset="0"/>
              <a:buChar char="•"/>
            </a:pPr>
            <a:endParaRPr lang="es-MX" sz="1275" b="1" dirty="0"/>
          </a:p>
          <a:p>
            <a:pPr marL="285750" indent="-285750" algn="l">
              <a:buFont typeface="Arial" panose="020B0604020202020204" pitchFamily="34" charset="0"/>
              <a:buChar char="•"/>
            </a:pPr>
            <a:r>
              <a:rPr lang="es-MX" sz="1275" b="1" dirty="0"/>
              <a:t>Obsolescencia tecnológica: </a:t>
            </a:r>
            <a:r>
              <a:rPr lang="es-MX" sz="1275" dirty="0"/>
              <a:t>Los equipos antiguos pueden no ser compatibles con las actualizaciones modernas.</a:t>
            </a:r>
          </a:p>
          <a:p>
            <a:pPr marL="285750" indent="-285750" algn="l">
              <a:buFont typeface="Arial" panose="020B0604020202020204" pitchFamily="34" charset="0"/>
              <a:buChar char="•"/>
            </a:pPr>
            <a:endParaRPr lang="es-MX" sz="1275" dirty="0"/>
          </a:p>
          <a:p>
            <a:pPr marL="285750" indent="-285750" algn="l">
              <a:buFont typeface="Arial" panose="020B0604020202020204" pitchFamily="34" charset="0"/>
              <a:buChar char="•"/>
            </a:pPr>
            <a:r>
              <a:rPr lang="es-MX" sz="1275" b="1" dirty="0"/>
              <a:t>Fallo de componentes.</a:t>
            </a:r>
          </a:p>
          <a:p>
            <a:pPr algn="l"/>
            <a:endParaRPr lang="es-MX" sz="1275" dirty="0"/>
          </a:p>
          <a:p>
            <a:pPr marL="285750" indent="-285750" algn="l">
              <a:buFont typeface="Arial" panose="020B0604020202020204" pitchFamily="34" charset="0"/>
              <a:buChar char="•"/>
            </a:pPr>
            <a:r>
              <a:rPr lang="es-MX" sz="1275" b="1" dirty="0"/>
              <a:t>Necesidad de una máquina de respaldo.</a:t>
            </a:r>
            <a:endParaRPr lang="es-MX" sz="1275" dirty="0"/>
          </a:p>
          <a:p>
            <a:pPr algn="l"/>
            <a:endParaRPr lang="es-MX" sz="1275" dirty="0"/>
          </a:p>
        </p:txBody>
      </p:sp>
      <p:cxnSp>
        <p:nvCxnSpPr>
          <p:cNvPr id="26" name="Conector: angular 25">
            <a:extLst>
              <a:ext uri="{FF2B5EF4-FFF2-40B4-BE49-F238E27FC236}">
                <a16:creationId xmlns:a16="http://schemas.microsoft.com/office/drawing/2014/main" id="{928DAE4A-FD95-91EE-C6F5-8F05FB190799}"/>
              </a:ext>
            </a:extLst>
          </p:cNvPr>
          <p:cNvCxnSpPr>
            <a:cxnSpLocks/>
            <a:endCxn id="12" idx="1"/>
          </p:cNvCxnSpPr>
          <p:nvPr/>
        </p:nvCxnSpPr>
        <p:spPr>
          <a:xfrm rot="16200000" flipH="1">
            <a:off x="5470285" y="4562272"/>
            <a:ext cx="490736" cy="363090"/>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Conector: angular 28">
            <a:extLst>
              <a:ext uri="{FF2B5EF4-FFF2-40B4-BE49-F238E27FC236}">
                <a16:creationId xmlns:a16="http://schemas.microsoft.com/office/drawing/2014/main" id="{991D90C0-231C-87B3-9148-A7C3138C9675}"/>
              </a:ext>
            </a:extLst>
          </p:cNvPr>
          <p:cNvCxnSpPr>
            <a:cxnSpLocks/>
            <a:endCxn id="10" idx="1"/>
          </p:cNvCxnSpPr>
          <p:nvPr/>
        </p:nvCxnSpPr>
        <p:spPr>
          <a:xfrm rot="16200000" flipH="1">
            <a:off x="4914127" y="4717734"/>
            <a:ext cx="1202356" cy="76378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3" name="Flecha: a la derecha con bandas 32">
            <a:extLst>
              <a:ext uri="{FF2B5EF4-FFF2-40B4-BE49-F238E27FC236}">
                <a16:creationId xmlns:a16="http://schemas.microsoft.com/office/drawing/2014/main" id="{C7222BC3-8919-85D7-C35B-7750D94B035A}"/>
              </a:ext>
            </a:extLst>
          </p:cNvPr>
          <p:cNvSpPr/>
          <p:nvPr/>
        </p:nvSpPr>
        <p:spPr>
          <a:xfrm>
            <a:off x="9273188" y="4924458"/>
            <a:ext cx="579661" cy="805429"/>
          </a:xfrm>
          <a:prstGeom prst="striped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7" name="Rectángulo: esquinas redondeadas 36">
            <a:extLst>
              <a:ext uri="{FF2B5EF4-FFF2-40B4-BE49-F238E27FC236}">
                <a16:creationId xmlns:a16="http://schemas.microsoft.com/office/drawing/2014/main" id="{D1365A0B-07D6-B7D2-E677-AC2314A0E811}"/>
              </a:ext>
            </a:extLst>
          </p:cNvPr>
          <p:cNvSpPr/>
          <p:nvPr/>
        </p:nvSpPr>
        <p:spPr>
          <a:xfrm>
            <a:off x="9979464" y="4743816"/>
            <a:ext cx="1801752" cy="1282819"/>
          </a:xfrm>
          <a:prstGeom prst="roundRect">
            <a:avLst/>
          </a:prstGeom>
          <a:solidFill>
            <a:schemeClr val="accent6">
              <a:lumMod val="40000"/>
              <a:lumOff val="60000"/>
            </a:schemeClr>
          </a:solid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36000" tIns="288000" rIns="36000" bIns="288000" rtlCol="0" anchor="ctr"/>
          <a:lstStyle/>
          <a:p>
            <a:pPr algn="ctr"/>
            <a:r>
              <a:rPr lang="es-PE" sz="1200" dirty="0">
                <a:solidFill>
                  <a:schemeClr val="tx1"/>
                </a:solidFill>
              </a:rPr>
              <a:t>El total de equipos registrados para RE hasta la fecha es de 33, considerando un tiempo de vida útil de </a:t>
            </a:r>
            <a:r>
              <a:rPr lang="es-PE" sz="1200" b="1" dirty="0">
                <a:solidFill>
                  <a:schemeClr val="tx1"/>
                </a:solidFill>
              </a:rPr>
              <a:t>15 años </a:t>
            </a:r>
            <a:r>
              <a:rPr lang="es-PE" sz="1200" dirty="0">
                <a:solidFill>
                  <a:schemeClr val="tx1"/>
                </a:solidFill>
              </a:rPr>
              <a:t>se tendría 30 equipos activos.</a:t>
            </a:r>
          </a:p>
        </p:txBody>
      </p:sp>
    </p:spTree>
    <p:extLst>
      <p:ext uri="{BB962C8B-B14F-4D97-AF65-F5344CB8AC3E}">
        <p14:creationId xmlns:p14="http://schemas.microsoft.com/office/powerpoint/2010/main" val="3893156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F8EE1926-4285-ABBE-E099-15371F38D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munochemInstituto Nacional de Enfermedades Neoplásicas">
            <a:extLst>
              <a:ext uri="{FF2B5EF4-FFF2-40B4-BE49-F238E27FC236}">
                <a16:creationId xmlns:a16="http://schemas.microsoft.com/office/drawing/2014/main" id="{2381F64C-8B42-6F3C-3149-3BCDC81582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90F1EA9-F506-EC4C-BA79-75761748873D}"/>
              </a:ext>
            </a:extLst>
          </p:cNvPr>
          <p:cNvSpPr txBox="1"/>
          <p:nvPr/>
        </p:nvSpPr>
        <p:spPr>
          <a:xfrm>
            <a:off x="414100" y="549197"/>
            <a:ext cx="8089972" cy="738664"/>
          </a:xfrm>
          <a:prstGeom prst="rect">
            <a:avLst/>
          </a:prstGeom>
          <a:noFill/>
        </p:spPr>
        <p:txBody>
          <a:bodyPr wrap="none" rtlCol="0">
            <a:spAutoFit/>
          </a:bodyPr>
          <a:lstStyle/>
          <a:p>
            <a:r>
              <a:rPr lang="es-PE" sz="2400" b="1" dirty="0">
                <a:solidFill>
                  <a:srgbClr val="0070C0"/>
                </a:solidFill>
              </a:rPr>
              <a:t>POYECCIÓN DE EQUIPOS ACTIVOS EN RADIOTERAPIA EXTERNA</a:t>
            </a:r>
            <a:br>
              <a:rPr lang="es-PE" sz="2400" b="1" dirty="0">
                <a:solidFill>
                  <a:srgbClr val="0070C0"/>
                </a:solidFill>
              </a:rPr>
            </a:br>
            <a:r>
              <a:rPr lang="es-PE" b="1" dirty="0">
                <a:solidFill>
                  <a:srgbClr val="0070C0"/>
                </a:solidFill>
              </a:rPr>
              <a:t>Equipos activos por Sistema de Salud</a:t>
            </a:r>
            <a:endParaRPr lang="es-PE" sz="2000" b="1" dirty="0">
              <a:solidFill>
                <a:srgbClr val="0070C0"/>
              </a:solidFill>
            </a:endParaRPr>
          </a:p>
        </p:txBody>
      </p:sp>
      <p:graphicFrame>
        <p:nvGraphicFramePr>
          <p:cNvPr id="7" name="Gráfico 6">
            <a:extLst>
              <a:ext uri="{FF2B5EF4-FFF2-40B4-BE49-F238E27FC236}">
                <a16:creationId xmlns:a16="http://schemas.microsoft.com/office/drawing/2014/main" id="{04867DD2-3186-7FD7-08BF-9774C0884AAB}"/>
              </a:ext>
            </a:extLst>
          </p:cNvPr>
          <p:cNvGraphicFramePr>
            <a:graphicFrameLocks/>
          </p:cNvGraphicFramePr>
          <p:nvPr/>
        </p:nvGraphicFramePr>
        <p:xfrm>
          <a:off x="170917" y="1325946"/>
          <a:ext cx="8640000" cy="1692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Gráfico 7">
            <a:extLst>
              <a:ext uri="{FF2B5EF4-FFF2-40B4-BE49-F238E27FC236}">
                <a16:creationId xmlns:a16="http://schemas.microsoft.com/office/drawing/2014/main" id="{356FBD54-F17C-585B-F479-A0E607D6CC57}"/>
              </a:ext>
            </a:extLst>
          </p:cNvPr>
          <p:cNvGraphicFramePr>
            <a:graphicFrameLocks/>
          </p:cNvGraphicFramePr>
          <p:nvPr/>
        </p:nvGraphicFramePr>
        <p:xfrm>
          <a:off x="170917" y="3209109"/>
          <a:ext cx="8640000" cy="1692000"/>
        </p:xfrm>
        <a:graphic>
          <a:graphicData uri="http://schemas.openxmlformats.org/drawingml/2006/chart">
            <c:chart xmlns:c="http://schemas.openxmlformats.org/drawingml/2006/chart" xmlns:r="http://schemas.openxmlformats.org/officeDocument/2006/relationships" r:id="rId5"/>
          </a:graphicData>
        </a:graphic>
      </p:graphicFrame>
      <p:sp>
        <p:nvSpPr>
          <p:cNvPr id="10" name="CuadroTexto 9">
            <a:extLst>
              <a:ext uri="{FF2B5EF4-FFF2-40B4-BE49-F238E27FC236}">
                <a16:creationId xmlns:a16="http://schemas.microsoft.com/office/drawing/2014/main" id="{1A21E9C0-BAA8-C28F-EE46-FF8914560837}"/>
              </a:ext>
            </a:extLst>
          </p:cNvPr>
          <p:cNvSpPr txBox="1"/>
          <p:nvPr/>
        </p:nvSpPr>
        <p:spPr>
          <a:xfrm>
            <a:off x="414100" y="1387452"/>
            <a:ext cx="1100664" cy="338554"/>
          </a:xfrm>
          <a:prstGeom prst="rect">
            <a:avLst/>
          </a:prstGeom>
          <a:solidFill>
            <a:schemeClr val="bg1"/>
          </a:solidFill>
          <a:ln>
            <a:solidFill>
              <a:schemeClr val="bg1">
                <a:lumMod val="50000"/>
              </a:schemeClr>
            </a:solidFill>
          </a:ln>
        </p:spPr>
        <p:txBody>
          <a:bodyPr wrap="square" rtlCol="0">
            <a:spAutoFit/>
          </a:bodyPr>
          <a:lstStyle/>
          <a:p>
            <a:pPr algn="ctr"/>
            <a:r>
              <a:rPr lang="es-MX" sz="1600" b="1" dirty="0">
                <a:solidFill>
                  <a:schemeClr val="accent1"/>
                </a:solidFill>
                <a:latin typeface="Arial" panose="020B0604020202020204" pitchFamily="34" charset="0"/>
                <a:cs typeface="Arial" panose="020B0604020202020204" pitchFamily="34" charset="0"/>
              </a:rPr>
              <a:t>MINSA</a:t>
            </a:r>
            <a:endParaRPr lang="es-PE" sz="1600" b="1" dirty="0">
              <a:solidFill>
                <a:schemeClr val="accent1"/>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64D1567F-23F4-A79E-2842-A02FC71712A2}"/>
              </a:ext>
            </a:extLst>
          </p:cNvPr>
          <p:cNvSpPr txBox="1"/>
          <p:nvPr/>
        </p:nvSpPr>
        <p:spPr>
          <a:xfrm>
            <a:off x="414100" y="3258287"/>
            <a:ext cx="1100664" cy="338554"/>
          </a:xfrm>
          <a:prstGeom prst="rect">
            <a:avLst/>
          </a:prstGeom>
          <a:solidFill>
            <a:schemeClr val="bg1"/>
          </a:solidFill>
          <a:ln>
            <a:solidFill>
              <a:schemeClr val="bg1">
                <a:lumMod val="50000"/>
              </a:schemeClr>
            </a:solidFill>
          </a:ln>
        </p:spPr>
        <p:txBody>
          <a:bodyPr wrap="square" lIns="36000" rIns="36000" rtlCol="0">
            <a:spAutoFit/>
          </a:bodyPr>
          <a:lstStyle/>
          <a:p>
            <a:pPr algn="ctr"/>
            <a:r>
              <a:rPr lang="es-MX" sz="1600" b="1" dirty="0">
                <a:solidFill>
                  <a:schemeClr val="accent1"/>
                </a:solidFill>
                <a:latin typeface="Arial" panose="020B0604020202020204" pitchFamily="34" charset="0"/>
                <a:cs typeface="Arial" panose="020B0604020202020204" pitchFamily="34" charset="0"/>
              </a:rPr>
              <a:t>ESSALUD</a:t>
            </a:r>
            <a:endParaRPr lang="es-PE" sz="1600" b="1" dirty="0">
              <a:solidFill>
                <a:schemeClr val="accent1"/>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6CBDE3B9-5596-E496-BBBE-11F51789B8D2}"/>
              </a:ext>
            </a:extLst>
          </p:cNvPr>
          <p:cNvSpPr txBox="1"/>
          <p:nvPr/>
        </p:nvSpPr>
        <p:spPr>
          <a:xfrm>
            <a:off x="414100" y="5128040"/>
            <a:ext cx="1100664" cy="338554"/>
          </a:xfrm>
          <a:prstGeom prst="rect">
            <a:avLst/>
          </a:prstGeom>
          <a:solidFill>
            <a:schemeClr val="bg1"/>
          </a:solidFill>
          <a:ln>
            <a:solidFill>
              <a:schemeClr val="bg1">
                <a:lumMod val="50000"/>
              </a:schemeClr>
            </a:solidFill>
          </a:ln>
        </p:spPr>
        <p:txBody>
          <a:bodyPr wrap="square" rtlCol="0">
            <a:spAutoFit/>
          </a:bodyPr>
          <a:lstStyle/>
          <a:p>
            <a:pPr algn="ctr"/>
            <a:r>
              <a:rPr lang="es-MX" sz="1600" b="1" dirty="0">
                <a:solidFill>
                  <a:schemeClr val="accent1"/>
                </a:solidFill>
                <a:latin typeface="Arial" panose="020B0604020202020204" pitchFamily="34" charset="0"/>
                <a:cs typeface="Arial" panose="020B0604020202020204" pitchFamily="34" charset="0"/>
              </a:rPr>
              <a:t>PRIVADO</a:t>
            </a:r>
            <a:endParaRPr lang="es-PE" sz="1600" b="1" dirty="0">
              <a:solidFill>
                <a:schemeClr val="accent1"/>
              </a:solidFill>
              <a:latin typeface="Arial" panose="020B0604020202020204" pitchFamily="34" charset="0"/>
              <a:cs typeface="Arial" panose="020B0604020202020204" pitchFamily="34" charset="0"/>
            </a:endParaRPr>
          </a:p>
        </p:txBody>
      </p:sp>
      <p:sp>
        <p:nvSpPr>
          <p:cNvPr id="16" name="CuadroTexto 15">
            <a:extLst>
              <a:ext uri="{FF2B5EF4-FFF2-40B4-BE49-F238E27FC236}">
                <a16:creationId xmlns:a16="http://schemas.microsoft.com/office/drawing/2014/main" id="{8074333F-129B-DC6C-9BC4-B8A540400C4E}"/>
              </a:ext>
            </a:extLst>
          </p:cNvPr>
          <p:cNvSpPr txBox="1"/>
          <p:nvPr/>
        </p:nvSpPr>
        <p:spPr>
          <a:xfrm>
            <a:off x="9054100" y="1387452"/>
            <a:ext cx="2966983" cy="5093702"/>
          </a:xfrm>
          <a:prstGeom prst="rect">
            <a:avLst/>
          </a:prstGeom>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pPr algn="l"/>
            <a:r>
              <a:rPr lang="es-MX" sz="1250" dirty="0"/>
              <a:t>Los equipos de Radioterapia Externa se consideran equipos activos cuando su tiempo de uso es menor o igual a 15 años.</a:t>
            </a:r>
          </a:p>
          <a:p>
            <a:pPr algn="l"/>
            <a:endParaRPr lang="es-MX" sz="1000" dirty="0"/>
          </a:p>
          <a:p>
            <a:pPr algn="l"/>
            <a:r>
              <a:rPr lang="es-MX" sz="1250" b="1" dirty="0"/>
              <a:t>MINSA: </a:t>
            </a:r>
          </a:p>
          <a:p>
            <a:pPr marL="285750" indent="-285750" algn="l">
              <a:buFont typeface="Wingdings" panose="05000000000000000000" pitchFamily="2" charset="2"/>
              <a:buChar char="§"/>
            </a:pPr>
            <a:r>
              <a:rPr lang="es-MX" sz="1250" b="1" dirty="0"/>
              <a:t>2023: </a:t>
            </a:r>
            <a:r>
              <a:rPr lang="es-MX" sz="1250" dirty="0"/>
              <a:t>10 equipos activos</a:t>
            </a:r>
          </a:p>
          <a:p>
            <a:pPr marL="285750" indent="-285750" algn="l">
              <a:buFont typeface="Wingdings" panose="05000000000000000000" pitchFamily="2" charset="2"/>
              <a:buChar char="§"/>
            </a:pPr>
            <a:r>
              <a:rPr lang="es-MX" sz="1250" b="1" dirty="0"/>
              <a:t>2030: </a:t>
            </a:r>
            <a:r>
              <a:rPr lang="es-MX" sz="1250" dirty="0"/>
              <a:t>5 equipos activos</a:t>
            </a:r>
          </a:p>
          <a:p>
            <a:pPr marL="285750" indent="-285750" algn="l">
              <a:buFont typeface="Wingdings" panose="05000000000000000000" pitchFamily="2" charset="2"/>
              <a:buChar char="§"/>
            </a:pPr>
            <a:r>
              <a:rPr lang="es-MX" sz="1250" b="1" dirty="0"/>
              <a:t>2035: </a:t>
            </a:r>
            <a:r>
              <a:rPr lang="es-MX" sz="1250" dirty="0"/>
              <a:t>1 equipo activo</a:t>
            </a:r>
          </a:p>
          <a:p>
            <a:pPr algn="l"/>
            <a:endParaRPr lang="es-MX" sz="1000" dirty="0"/>
          </a:p>
          <a:p>
            <a:pPr algn="l"/>
            <a:r>
              <a:rPr lang="es-MX" sz="1250" b="1" dirty="0"/>
              <a:t>ESSALUD: </a:t>
            </a:r>
          </a:p>
          <a:p>
            <a:pPr marL="285750" indent="-285750" algn="l">
              <a:buFont typeface="Wingdings" panose="05000000000000000000" pitchFamily="2" charset="2"/>
              <a:buChar char="§"/>
            </a:pPr>
            <a:r>
              <a:rPr lang="es-MX" sz="1250" b="1" dirty="0"/>
              <a:t>2023: </a:t>
            </a:r>
            <a:r>
              <a:rPr lang="es-MX" sz="1250" dirty="0"/>
              <a:t>3 equipos activos</a:t>
            </a:r>
          </a:p>
          <a:p>
            <a:pPr marL="285750" indent="-285750" algn="l">
              <a:buFont typeface="Wingdings" panose="05000000000000000000" pitchFamily="2" charset="2"/>
              <a:buChar char="§"/>
            </a:pPr>
            <a:r>
              <a:rPr lang="es-MX" sz="1250" b="1" dirty="0"/>
              <a:t>2030: </a:t>
            </a:r>
            <a:r>
              <a:rPr lang="es-MX" sz="1250" dirty="0"/>
              <a:t>0 equipo activo</a:t>
            </a:r>
          </a:p>
          <a:p>
            <a:pPr marL="285750" indent="-285750" algn="l">
              <a:buFont typeface="Wingdings" panose="05000000000000000000" pitchFamily="2" charset="2"/>
              <a:buChar char="§"/>
            </a:pPr>
            <a:r>
              <a:rPr lang="es-MX" sz="1250" b="1" dirty="0"/>
              <a:t>2035: </a:t>
            </a:r>
            <a:r>
              <a:rPr lang="es-MX" sz="1250" dirty="0"/>
              <a:t>0 equipo activo</a:t>
            </a:r>
          </a:p>
          <a:p>
            <a:pPr algn="l"/>
            <a:endParaRPr lang="es-MX" sz="1000" dirty="0"/>
          </a:p>
          <a:p>
            <a:pPr algn="l"/>
            <a:r>
              <a:rPr lang="es-MX" sz="1250" b="1" dirty="0"/>
              <a:t>PRIVADO: </a:t>
            </a:r>
          </a:p>
          <a:p>
            <a:pPr marL="285750" indent="-285750" algn="l">
              <a:buFont typeface="Wingdings" panose="05000000000000000000" pitchFamily="2" charset="2"/>
              <a:buChar char="§"/>
            </a:pPr>
            <a:r>
              <a:rPr lang="es-MX" sz="1250" b="1" dirty="0"/>
              <a:t>2023: </a:t>
            </a:r>
            <a:r>
              <a:rPr lang="es-MX" sz="1250" dirty="0"/>
              <a:t>17 equipos activos</a:t>
            </a:r>
          </a:p>
          <a:p>
            <a:pPr marL="285750" indent="-285750" algn="l">
              <a:buFont typeface="Wingdings" panose="05000000000000000000" pitchFamily="2" charset="2"/>
              <a:buChar char="§"/>
            </a:pPr>
            <a:r>
              <a:rPr lang="es-MX" sz="1250" b="1" dirty="0"/>
              <a:t>2030: </a:t>
            </a:r>
            <a:r>
              <a:rPr lang="es-MX" sz="1250" dirty="0"/>
              <a:t>19 equipos activos</a:t>
            </a:r>
          </a:p>
          <a:p>
            <a:pPr marL="285750" indent="-285750" algn="l">
              <a:buFont typeface="Wingdings" panose="05000000000000000000" pitchFamily="2" charset="2"/>
              <a:buChar char="§"/>
            </a:pPr>
            <a:r>
              <a:rPr lang="es-MX" sz="1250" b="1" dirty="0"/>
              <a:t>2035: </a:t>
            </a:r>
            <a:r>
              <a:rPr lang="es-MX" sz="1250" dirty="0"/>
              <a:t>16 equipos activos</a:t>
            </a:r>
          </a:p>
          <a:p>
            <a:pPr algn="l"/>
            <a:endParaRPr lang="es-MX" sz="1000" dirty="0"/>
          </a:p>
          <a:p>
            <a:pPr algn="l"/>
            <a:r>
              <a:rPr lang="es-MX" sz="1250" dirty="0"/>
              <a:t>Se ha estimado de manera conservadora la compra de </a:t>
            </a:r>
            <a:r>
              <a:rPr lang="es-MX" sz="1250" b="1" dirty="0"/>
              <a:t>un equipo por año </a:t>
            </a:r>
            <a:r>
              <a:rPr lang="es-MX" sz="1250" dirty="0"/>
              <a:t>en el sector privado.</a:t>
            </a:r>
          </a:p>
          <a:p>
            <a:pPr algn="l"/>
            <a:endParaRPr lang="es-MX" sz="1000" dirty="0"/>
          </a:p>
          <a:p>
            <a:pPr marL="285750" indent="-285750" algn="l">
              <a:buFont typeface="Wingdings" panose="05000000000000000000" pitchFamily="2" charset="2"/>
              <a:buChar char="§"/>
            </a:pPr>
            <a:r>
              <a:rPr lang="es-MX" sz="1250" b="1" dirty="0"/>
              <a:t>2023: </a:t>
            </a:r>
            <a:r>
              <a:rPr lang="es-MX" sz="1250" dirty="0"/>
              <a:t>30 equipos activos</a:t>
            </a:r>
          </a:p>
          <a:p>
            <a:pPr marL="285750" indent="-285750" algn="l">
              <a:buFont typeface="Wingdings" panose="05000000000000000000" pitchFamily="2" charset="2"/>
              <a:buChar char="§"/>
            </a:pPr>
            <a:r>
              <a:rPr lang="es-MX" sz="1250" b="1" dirty="0"/>
              <a:t>2030: </a:t>
            </a:r>
            <a:r>
              <a:rPr lang="es-MX" sz="1250" dirty="0"/>
              <a:t>24 equipos activos</a:t>
            </a:r>
          </a:p>
          <a:p>
            <a:pPr marL="285750" indent="-285750" algn="l">
              <a:buFont typeface="Wingdings" panose="05000000000000000000" pitchFamily="2" charset="2"/>
              <a:buChar char="§"/>
            </a:pPr>
            <a:r>
              <a:rPr lang="es-MX" sz="1250" b="1" dirty="0"/>
              <a:t>2035: </a:t>
            </a:r>
            <a:r>
              <a:rPr lang="es-MX" sz="1250" dirty="0"/>
              <a:t>17 equipos activos</a:t>
            </a:r>
          </a:p>
        </p:txBody>
      </p:sp>
      <p:graphicFrame>
        <p:nvGraphicFramePr>
          <p:cNvPr id="3" name="Gráfico 2">
            <a:extLst>
              <a:ext uri="{FF2B5EF4-FFF2-40B4-BE49-F238E27FC236}">
                <a16:creationId xmlns:a16="http://schemas.microsoft.com/office/drawing/2014/main" id="{CD2D7115-E1A7-FEBD-7D19-F85026AEECDD}"/>
              </a:ext>
            </a:extLst>
          </p:cNvPr>
          <p:cNvGraphicFramePr>
            <a:graphicFrameLocks/>
          </p:cNvGraphicFramePr>
          <p:nvPr/>
        </p:nvGraphicFramePr>
        <p:xfrm>
          <a:off x="170917" y="5060300"/>
          <a:ext cx="8640000" cy="1692001"/>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21245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C9B514D-80E7-8839-0C2D-F445C85F4B43}"/>
              </a:ext>
            </a:extLst>
          </p:cNvPr>
          <p:cNvPicPr>
            <a:picLocks noChangeAspect="1"/>
          </p:cNvPicPr>
          <p:nvPr/>
        </p:nvPicPr>
        <p:blipFill>
          <a:blip r:embed="rId3"/>
          <a:stretch>
            <a:fillRect/>
          </a:stretch>
        </p:blipFill>
        <p:spPr>
          <a:xfrm>
            <a:off x="3389481" y="1502964"/>
            <a:ext cx="8684087" cy="1958069"/>
          </a:xfrm>
          <a:prstGeom prst="rect">
            <a:avLst/>
          </a:prstGeom>
        </p:spPr>
      </p:pic>
      <p:pic>
        <p:nvPicPr>
          <p:cNvPr id="2"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998D6687-72DE-0ECA-AD1C-E931E961A0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nmunochemInstituto Nacional de Enfermedades Neoplásicas">
            <a:extLst>
              <a:ext uri="{FF2B5EF4-FFF2-40B4-BE49-F238E27FC236}">
                <a16:creationId xmlns:a16="http://schemas.microsoft.com/office/drawing/2014/main" id="{921BC627-7A1E-5F08-97EB-DAD79CB08C8E}"/>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E6EAA2B4-C291-01D6-A167-AB594F0EFD6A}"/>
              </a:ext>
            </a:extLst>
          </p:cNvPr>
          <p:cNvSpPr txBox="1"/>
          <p:nvPr/>
        </p:nvSpPr>
        <p:spPr>
          <a:xfrm>
            <a:off x="414100" y="549197"/>
            <a:ext cx="7114768" cy="738664"/>
          </a:xfrm>
          <a:prstGeom prst="rect">
            <a:avLst/>
          </a:prstGeom>
          <a:noFill/>
        </p:spPr>
        <p:txBody>
          <a:bodyPr wrap="none" rtlCol="0">
            <a:spAutoFit/>
          </a:bodyPr>
          <a:lstStyle/>
          <a:p>
            <a:r>
              <a:rPr lang="es-PE" sz="2400" b="1" dirty="0">
                <a:solidFill>
                  <a:srgbClr val="0070C0"/>
                </a:solidFill>
              </a:rPr>
              <a:t>TIEMPO DE VIDA DE LOS EQUIPOS DE BRAQUITERAPIA</a:t>
            </a:r>
            <a:br>
              <a:rPr lang="es-PE" sz="2400" b="1" dirty="0">
                <a:solidFill>
                  <a:srgbClr val="0070C0"/>
                </a:solidFill>
              </a:rPr>
            </a:br>
            <a:r>
              <a:rPr lang="es-PE" b="1" dirty="0">
                <a:solidFill>
                  <a:srgbClr val="0070C0"/>
                </a:solidFill>
              </a:rPr>
              <a:t>Cantidad de equipos activos</a:t>
            </a:r>
            <a:endParaRPr lang="es-PE" sz="2000" b="1" dirty="0">
              <a:solidFill>
                <a:srgbClr val="0070C0"/>
              </a:solidFill>
            </a:endParaRPr>
          </a:p>
        </p:txBody>
      </p:sp>
      <p:sp>
        <p:nvSpPr>
          <p:cNvPr id="5" name="CuadroTexto 4">
            <a:extLst>
              <a:ext uri="{FF2B5EF4-FFF2-40B4-BE49-F238E27FC236}">
                <a16:creationId xmlns:a16="http://schemas.microsoft.com/office/drawing/2014/main" id="{EB836612-E1EB-1CBE-08D7-A522903B4812}"/>
              </a:ext>
            </a:extLst>
          </p:cNvPr>
          <p:cNvSpPr txBox="1"/>
          <p:nvPr/>
        </p:nvSpPr>
        <p:spPr>
          <a:xfrm>
            <a:off x="170917" y="6349949"/>
            <a:ext cx="8590963" cy="338554"/>
          </a:xfrm>
          <a:prstGeom prst="rect">
            <a:avLst/>
          </a:prstGeom>
          <a:noFill/>
        </p:spPr>
        <p:txBody>
          <a:bodyPr wrap="none" lIns="90000" tIns="0" bIns="0" rtlCol="0">
            <a:spAutoFit/>
          </a:bodyPr>
          <a:lstStyle/>
          <a:p>
            <a:r>
              <a:rPr lang="es-MX" sz="1100" b="1" dirty="0"/>
              <a:t>Fuente: </a:t>
            </a:r>
          </a:p>
          <a:p>
            <a:pPr marL="171450" indent="-171450">
              <a:buFontTx/>
              <a:buChar char="-"/>
            </a:pPr>
            <a:r>
              <a:rPr lang="en-US" sz="1100" dirty="0"/>
              <a:t>Leveling Up the Access to Radiation Therapy in Latin America: Economic Analysis of Investment, Equity, and Inclusion Opportunities Up to 2030. </a:t>
            </a:r>
          </a:p>
        </p:txBody>
      </p:sp>
      <p:sp>
        <p:nvSpPr>
          <p:cNvPr id="15" name="CuadroTexto 14">
            <a:extLst>
              <a:ext uri="{FF2B5EF4-FFF2-40B4-BE49-F238E27FC236}">
                <a16:creationId xmlns:a16="http://schemas.microsoft.com/office/drawing/2014/main" id="{A2ED7B82-CD42-9B06-F3AB-83C860C5ABA3}"/>
              </a:ext>
            </a:extLst>
          </p:cNvPr>
          <p:cNvSpPr txBox="1"/>
          <p:nvPr/>
        </p:nvSpPr>
        <p:spPr>
          <a:xfrm>
            <a:off x="574373" y="1388459"/>
            <a:ext cx="2539673" cy="4801314"/>
          </a:xfrm>
          <a:prstGeom prst="rect">
            <a:avLst/>
          </a:prstGeom>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pPr algn="l"/>
            <a:r>
              <a:rPr lang="es-MX" sz="1275" dirty="0"/>
              <a:t>Un equipo de braquiterapia, en nuestro contexto de país de ingresos medios bajos tendrá una vida útil de 15 años, siendo los principales motivos:</a:t>
            </a:r>
          </a:p>
          <a:p>
            <a:pPr algn="l"/>
            <a:endParaRPr lang="es-MX" sz="1275" dirty="0"/>
          </a:p>
          <a:p>
            <a:pPr marL="285750" indent="-285750" algn="l">
              <a:buFont typeface="Arial" panose="020B0604020202020204" pitchFamily="34" charset="0"/>
              <a:buChar char="•"/>
            </a:pPr>
            <a:r>
              <a:rPr lang="es-MX" sz="1275" b="1" dirty="0"/>
              <a:t>Mejora del tratamiento: </a:t>
            </a:r>
            <a:r>
              <a:rPr lang="es-MX" sz="1275" dirty="0"/>
              <a:t>Los avances tecnológicos pueden permitir tratamientos más eficientes y precisos.</a:t>
            </a:r>
          </a:p>
          <a:p>
            <a:pPr marL="285750" indent="-285750" algn="l">
              <a:buFont typeface="Arial" panose="020B0604020202020204" pitchFamily="34" charset="0"/>
              <a:buChar char="•"/>
            </a:pPr>
            <a:endParaRPr lang="es-MX" sz="1275" dirty="0"/>
          </a:p>
          <a:p>
            <a:pPr marL="285750" indent="-285750" algn="l">
              <a:buFont typeface="Arial" panose="020B0604020202020204" pitchFamily="34" charset="0"/>
              <a:buChar char="•"/>
            </a:pPr>
            <a:r>
              <a:rPr lang="es-MX" sz="1275" b="1" dirty="0"/>
              <a:t>Mejora de supervivencia de los pacientes.</a:t>
            </a:r>
          </a:p>
          <a:p>
            <a:pPr marL="285750" indent="-285750" algn="l">
              <a:buFont typeface="Arial" panose="020B0604020202020204" pitchFamily="34" charset="0"/>
              <a:buChar char="•"/>
            </a:pPr>
            <a:endParaRPr lang="es-MX" sz="1275" dirty="0"/>
          </a:p>
          <a:p>
            <a:pPr marL="285750" indent="-285750" algn="l">
              <a:buFont typeface="Arial" panose="020B0604020202020204" pitchFamily="34" charset="0"/>
              <a:buChar char="•"/>
            </a:pPr>
            <a:r>
              <a:rPr lang="es-MX" sz="1275" b="1" dirty="0"/>
              <a:t>Obsolescencia tecnológica: </a:t>
            </a:r>
            <a:r>
              <a:rPr lang="es-MX" sz="1275" dirty="0"/>
              <a:t>Los equipos antiguos pueden no ser compatibles con las actualizaciones modernas.</a:t>
            </a:r>
          </a:p>
          <a:p>
            <a:pPr marL="285750" indent="-285750" algn="l">
              <a:buFont typeface="Arial" panose="020B0604020202020204" pitchFamily="34" charset="0"/>
              <a:buChar char="•"/>
            </a:pPr>
            <a:endParaRPr lang="es-MX" sz="1275" dirty="0"/>
          </a:p>
          <a:p>
            <a:pPr marL="285750" indent="-285750" algn="l">
              <a:buFont typeface="Arial" panose="020B0604020202020204" pitchFamily="34" charset="0"/>
              <a:buChar char="•"/>
            </a:pPr>
            <a:r>
              <a:rPr lang="es-MX" sz="1275" b="1" dirty="0"/>
              <a:t>Fallo de componentes.</a:t>
            </a:r>
          </a:p>
          <a:p>
            <a:pPr algn="l"/>
            <a:endParaRPr lang="es-MX" sz="1275" dirty="0"/>
          </a:p>
          <a:p>
            <a:pPr marL="285750" indent="-285750" algn="l">
              <a:buFont typeface="Arial" panose="020B0604020202020204" pitchFamily="34" charset="0"/>
              <a:buChar char="•"/>
            </a:pPr>
            <a:r>
              <a:rPr lang="es-MX" sz="1275" b="1" dirty="0"/>
              <a:t>Necesidad de una máquina de respaldo.</a:t>
            </a:r>
            <a:endParaRPr lang="es-MX" sz="1275" dirty="0"/>
          </a:p>
          <a:p>
            <a:pPr algn="l"/>
            <a:endParaRPr lang="es-MX" sz="1275" dirty="0"/>
          </a:p>
        </p:txBody>
      </p:sp>
      <p:cxnSp>
        <p:nvCxnSpPr>
          <p:cNvPr id="26" name="Conector: angular 25">
            <a:extLst>
              <a:ext uri="{FF2B5EF4-FFF2-40B4-BE49-F238E27FC236}">
                <a16:creationId xmlns:a16="http://schemas.microsoft.com/office/drawing/2014/main" id="{928DAE4A-FD95-91EE-C6F5-8F05FB190799}"/>
              </a:ext>
            </a:extLst>
          </p:cNvPr>
          <p:cNvCxnSpPr>
            <a:cxnSpLocks/>
          </p:cNvCxnSpPr>
          <p:nvPr/>
        </p:nvCxnSpPr>
        <p:spPr>
          <a:xfrm rot="16200000" flipH="1">
            <a:off x="5503504" y="3548827"/>
            <a:ext cx="490736" cy="27363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3" name="Flecha: a la derecha con bandas 32">
            <a:extLst>
              <a:ext uri="{FF2B5EF4-FFF2-40B4-BE49-F238E27FC236}">
                <a16:creationId xmlns:a16="http://schemas.microsoft.com/office/drawing/2014/main" id="{C7222BC3-8919-85D7-C35B-7750D94B035A}"/>
              </a:ext>
            </a:extLst>
          </p:cNvPr>
          <p:cNvSpPr/>
          <p:nvPr/>
        </p:nvSpPr>
        <p:spPr>
          <a:xfrm>
            <a:off x="6284841" y="4701414"/>
            <a:ext cx="579661" cy="805429"/>
          </a:xfrm>
          <a:prstGeom prst="striped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7" name="Rectángulo: esquinas redondeadas 36">
            <a:extLst>
              <a:ext uri="{FF2B5EF4-FFF2-40B4-BE49-F238E27FC236}">
                <a16:creationId xmlns:a16="http://schemas.microsoft.com/office/drawing/2014/main" id="{D1365A0B-07D6-B7D2-E677-AC2314A0E811}"/>
              </a:ext>
            </a:extLst>
          </p:cNvPr>
          <p:cNvSpPr/>
          <p:nvPr/>
        </p:nvSpPr>
        <p:spPr>
          <a:xfrm>
            <a:off x="7195645" y="4462720"/>
            <a:ext cx="1984632" cy="1282819"/>
          </a:xfrm>
          <a:prstGeom prst="roundRect">
            <a:avLst/>
          </a:prstGeom>
          <a:solidFill>
            <a:schemeClr val="accent6">
              <a:lumMod val="40000"/>
              <a:lumOff val="60000"/>
            </a:schemeClr>
          </a:solid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36000" tIns="288000" rIns="36000" bIns="288000" rtlCol="0" anchor="ctr"/>
          <a:lstStyle/>
          <a:p>
            <a:pPr algn="ctr"/>
            <a:r>
              <a:rPr lang="es-PE" sz="1200" dirty="0">
                <a:solidFill>
                  <a:schemeClr val="tx1"/>
                </a:solidFill>
              </a:rPr>
              <a:t>El total de equipos registrados para </a:t>
            </a:r>
            <a:r>
              <a:rPr lang="es-PE" sz="1200" b="1" dirty="0">
                <a:solidFill>
                  <a:schemeClr val="tx1"/>
                </a:solidFill>
              </a:rPr>
              <a:t>Braquiterapia</a:t>
            </a:r>
            <a:r>
              <a:rPr lang="es-PE" sz="1200" dirty="0">
                <a:solidFill>
                  <a:schemeClr val="tx1"/>
                </a:solidFill>
              </a:rPr>
              <a:t> hasta la fecha es de 12, considerando un tiempo de vida útil de </a:t>
            </a:r>
            <a:r>
              <a:rPr lang="es-PE" sz="1200" b="1" dirty="0">
                <a:solidFill>
                  <a:schemeClr val="tx1"/>
                </a:solidFill>
              </a:rPr>
              <a:t>15 años </a:t>
            </a:r>
            <a:r>
              <a:rPr lang="es-PE" sz="1200" dirty="0">
                <a:solidFill>
                  <a:schemeClr val="tx1"/>
                </a:solidFill>
              </a:rPr>
              <a:t>se tendría 11 equipos activos.</a:t>
            </a:r>
          </a:p>
        </p:txBody>
      </p:sp>
      <p:pic>
        <p:nvPicPr>
          <p:cNvPr id="14" name="Imagen 13">
            <a:extLst>
              <a:ext uri="{FF2B5EF4-FFF2-40B4-BE49-F238E27FC236}">
                <a16:creationId xmlns:a16="http://schemas.microsoft.com/office/drawing/2014/main" id="{6AFA1F33-D681-5B0B-3560-A01E3AC73B8D}"/>
              </a:ext>
            </a:extLst>
          </p:cNvPr>
          <p:cNvPicPr>
            <a:picLocks noChangeAspect="1"/>
          </p:cNvPicPr>
          <p:nvPr/>
        </p:nvPicPr>
        <p:blipFill>
          <a:blip r:embed="rId6"/>
          <a:stretch>
            <a:fillRect/>
          </a:stretch>
        </p:blipFill>
        <p:spPr>
          <a:xfrm>
            <a:off x="5885691" y="3718827"/>
            <a:ext cx="3376882" cy="518942"/>
          </a:xfrm>
          <a:prstGeom prst="rect">
            <a:avLst/>
          </a:prstGeom>
        </p:spPr>
      </p:pic>
    </p:spTree>
    <p:extLst>
      <p:ext uri="{BB962C8B-B14F-4D97-AF65-F5344CB8AC3E}">
        <p14:creationId xmlns:p14="http://schemas.microsoft.com/office/powerpoint/2010/main" val="3348707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áfico 7">
            <a:extLst>
              <a:ext uri="{FF2B5EF4-FFF2-40B4-BE49-F238E27FC236}">
                <a16:creationId xmlns:a16="http://schemas.microsoft.com/office/drawing/2014/main" id="{6E876034-3FB1-4F22-8405-693F52BC397D}"/>
              </a:ext>
            </a:extLst>
          </p:cNvPr>
          <p:cNvGraphicFramePr>
            <a:graphicFrameLocks/>
          </p:cNvGraphicFramePr>
          <p:nvPr/>
        </p:nvGraphicFramePr>
        <p:xfrm>
          <a:off x="170914" y="5073160"/>
          <a:ext cx="8639999" cy="16920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Gráfico 5">
            <a:extLst>
              <a:ext uri="{FF2B5EF4-FFF2-40B4-BE49-F238E27FC236}">
                <a16:creationId xmlns:a16="http://schemas.microsoft.com/office/drawing/2014/main" id="{3368C29D-BB33-4D7E-8167-23B3A9721C9B}"/>
              </a:ext>
            </a:extLst>
          </p:cNvPr>
          <p:cNvGraphicFramePr>
            <a:graphicFrameLocks/>
          </p:cNvGraphicFramePr>
          <p:nvPr/>
        </p:nvGraphicFramePr>
        <p:xfrm>
          <a:off x="170917" y="3207738"/>
          <a:ext cx="8640000" cy="169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Gráfico 2">
            <a:extLst>
              <a:ext uri="{FF2B5EF4-FFF2-40B4-BE49-F238E27FC236}">
                <a16:creationId xmlns:a16="http://schemas.microsoft.com/office/drawing/2014/main" id="{215AFF9C-2C13-413B-8066-0217B53F1FB4}"/>
              </a:ext>
            </a:extLst>
          </p:cNvPr>
          <p:cNvGraphicFramePr>
            <a:graphicFrameLocks/>
          </p:cNvGraphicFramePr>
          <p:nvPr/>
        </p:nvGraphicFramePr>
        <p:xfrm>
          <a:off x="170917" y="1337039"/>
          <a:ext cx="8640000" cy="1692000"/>
        </p:xfrm>
        <a:graphic>
          <a:graphicData uri="http://schemas.openxmlformats.org/drawingml/2006/chart">
            <c:chart xmlns:c="http://schemas.openxmlformats.org/drawingml/2006/chart" xmlns:r="http://schemas.openxmlformats.org/officeDocument/2006/relationships" r:id="rId4"/>
          </a:graphicData>
        </a:graphic>
      </p:graphicFrame>
      <p:pic>
        <p:nvPicPr>
          <p:cNvPr id="4"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F8EE1926-4285-ABBE-E099-15371F38D0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munochemInstituto Nacional de Enfermedades Neoplásicas">
            <a:extLst>
              <a:ext uri="{FF2B5EF4-FFF2-40B4-BE49-F238E27FC236}">
                <a16:creationId xmlns:a16="http://schemas.microsoft.com/office/drawing/2014/main" id="{2381F64C-8B42-6F3C-3149-3BCDC8158259}"/>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1A21E9C0-BAA8-C28F-EE46-FF8914560837}"/>
              </a:ext>
            </a:extLst>
          </p:cNvPr>
          <p:cNvSpPr txBox="1"/>
          <p:nvPr/>
        </p:nvSpPr>
        <p:spPr>
          <a:xfrm>
            <a:off x="414100" y="1387452"/>
            <a:ext cx="1100664" cy="338554"/>
          </a:xfrm>
          <a:prstGeom prst="rect">
            <a:avLst/>
          </a:prstGeom>
          <a:solidFill>
            <a:schemeClr val="bg1"/>
          </a:solidFill>
          <a:ln>
            <a:solidFill>
              <a:schemeClr val="bg1">
                <a:lumMod val="50000"/>
              </a:schemeClr>
            </a:solidFill>
          </a:ln>
        </p:spPr>
        <p:txBody>
          <a:bodyPr wrap="square" rtlCol="0">
            <a:spAutoFit/>
          </a:bodyPr>
          <a:lstStyle/>
          <a:p>
            <a:pPr algn="ctr"/>
            <a:r>
              <a:rPr lang="es-MX" sz="1600" b="1" dirty="0">
                <a:solidFill>
                  <a:schemeClr val="accent1"/>
                </a:solidFill>
                <a:latin typeface="Arial" panose="020B0604020202020204" pitchFamily="34" charset="0"/>
                <a:cs typeface="Arial" panose="020B0604020202020204" pitchFamily="34" charset="0"/>
              </a:rPr>
              <a:t>MINSA</a:t>
            </a:r>
            <a:endParaRPr lang="es-PE" sz="1600" b="1" dirty="0">
              <a:solidFill>
                <a:schemeClr val="accent1"/>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64D1567F-23F4-A79E-2842-A02FC71712A2}"/>
              </a:ext>
            </a:extLst>
          </p:cNvPr>
          <p:cNvSpPr txBox="1"/>
          <p:nvPr/>
        </p:nvSpPr>
        <p:spPr>
          <a:xfrm>
            <a:off x="414100" y="3258287"/>
            <a:ext cx="1100664" cy="338554"/>
          </a:xfrm>
          <a:prstGeom prst="rect">
            <a:avLst/>
          </a:prstGeom>
          <a:solidFill>
            <a:schemeClr val="bg1"/>
          </a:solidFill>
          <a:ln>
            <a:solidFill>
              <a:schemeClr val="bg1">
                <a:lumMod val="50000"/>
              </a:schemeClr>
            </a:solidFill>
          </a:ln>
        </p:spPr>
        <p:txBody>
          <a:bodyPr wrap="square" lIns="36000" rIns="36000" rtlCol="0">
            <a:spAutoFit/>
          </a:bodyPr>
          <a:lstStyle/>
          <a:p>
            <a:pPr algn="ctr"/>
            <a:r>
              <a:rPr lang="es-MX" sz="1600" b="1" dirty="0">
                <a:solidFill>
                  <a:schemeClr val="accent1"/>
                </a:solidFill>
                <a:latin typeface="Arial" panose="020B0604020202020204" pitchFamily="34" charset="0"/>
                <a:cs typeface="Arial" panose="020B0604020202020204" pitchFamily="34" charset="0"/>
              </a:rPr>
              <a:t>ESSALUD</a:t>
            </a:r>
            <a:endParaRPr lang="es-PE" sz="1600" b="1" dirty="0">
              <a:solidFill>
                <a:schemeClr val="accent1"/>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6CBDE3B9-5596-E496-BBBE-11F51789B8D2}"/>
              </a:ext>
            </a:extLst>
          </p:cNvPr>
          <p:cNvSpPr txBox="1"/>
          <p:nvPr/>
        </p:nvSpPr>
        <p:spPr>
          <a:xfrm>
            <a:off x="414100" y="5128040"/>
            <a:ext cx="1100664" cy="338554"/>
          </a:xfrm>
          <a:prstGeom prst="rect">
            <a:avLst/>
          </a:prstGeom>
          <a:solidFill>
            <a:schemeClr val="bg1"/>
          </a:solidFill>
          <a:ln>
            <a:solidFill>
              <a:schemeClr val="bg1">
                <a:lumMod val="50000"/>
              </a:schemeClr>
            </a:solidFill>
          </a:ln>
        </p:spPr>
        <p:txBody>
          <a:bodyPr wrap="square" rtlCol="0">
            <a:spAutoFit/>
          </a:bodyPr>
          <a:lstStyle/>
          <a:p>
            <a:pPr algn="ctr"/>
            <a:r>
              <a:rPr lang="es-MX" sz="1600" b="1" dirty="0">
                <a:solidFill>
                  <a:schemeClr val="accent1"/>
                </a:solidFill>
                <a:latin typeface="Arial" panose="020B0604020202020204" pitchFamily="34" charset="0"/>
                <a:cs typeface="Arial" panose="020B0604020202020204" pitchFamily="34" charset="0"/>
              </a:rPr>
              <a:t>PRIVADO</a:t>
            </a:r>
            <a:endParaRPr lang="es-PE" sz="1600" b="1" dirty="0">
              <a:solidFill>
                <a:schemeClr val="accent1"/>
              </a:solidFill>
              <a:latin typeface="Arial" panose="020B0604020202020204" pitchFamily="34" charset="0"/>
              <a:cs typeface="Arial" panose="020B0604020202020204" pitchFamily="34" charset="0"/>
            </a:endParaRPr>
          </a:p>
        </p:txBody>
      </p:sp>
      <p:sp>
        <p:nvSpPr>
          <p:cNvPr id="16" name="CuadroTexto 15">
            <a:extLst>
              <a:ext uri="{FF2B5EF4-FFF2-40B4-BE49-F238E27FC236}">
                <a16:creationId xmlns:a16="http://schemas.microsoft.com/office/drawing/2014/main" id="{8074333F-129B-DC6C-9BC4-B8A540400C4E}"/>
              </a:ext>
            </a:extLst>
          </p:cNvPr>
          <p:cNvSpPr txBox="1"/>
          <p:nvPr/>
        </p:nvSpPr>
        <p:spPr>
          <a:xfrm>
            <a:off x="9054100" y="1325946"/>
            <a:ext cx="2966983" cy="5286062"/>
          </a:xfrm>
          <a:prstGeom prst="rect">
            <a:avLst/>
          </a:prstGeom>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pPr algn="l"/>
            <a:r>
              <a:rPr lang="es-MX" sz="1250" dirty="0"/>
              <a:t>Los equipos de Radioterapia Externa se consideran equipos activos cuando su tiempo de uso es menor o igual a 15 años.</a:t>
            </a:r>
          </a:p>
          <a:p>
            <a:pPr algn="l"/>
            <a:endParaRPr lang="es-MX" sz="1000" dirty="0"/>
          </a:p>
          <a:p>
            <a:pPr algn="l"/>
            <a:r>
              <a:rPr lang="es-MX" sz="1250" b="1" dirty="0"/>
              <a:t>MINSA: </a:t>
            </a:r>
          </a:p>
          <a:p>
            <a:pPr marL="285750" indent="-285750" algn="l">
              <a:buFont typeface="Wingdings" panose="05000000000000000000" pitchFamily="2" charset="2"/>
              <a:buChar char="§"/>
            </a:pPr>
            <a:r>
              <a:rPr lang="es-MX" sz="1250" b="1" dirty="0"/>
              <a:t>2023: </a:t>
            </a:r>
            <a:r>
              <a:rPr lang="es-MX" sz="1250" dirty="0"/>
              <a:t>5 equipos activos</a:t>
            </a:r>
          </a:p>
          <a:p>
            <a:pPr marL="285750" indent="-285750" algn="l">
              <a:buFont typeface="Wingdings" panose="05000000000000000000" pitchFamily="2" charset="2"/>
              <a:buChar char="§"/>
            </a:pPr>
            <a:r>
              <a:rPr lang="es-MX" sz="1250" b="1" dirty="0"/>
              <a:t>2030: </a:t>
            </a:r>
            <a:r>
              <a:rPr lang="es-MX" sz="1250" dirty="0"/>
              <a:t>3 equipos activos</a:t>
            </a:r>
          </a:p>
          <a:p>
            <a:pPr marL="285750" indent="-285750" algn="l">
              <a:buFont typeface="Wingdings" panose="05000000000000000000" pitchFamily="2" charset="2"/>
              <a:buChar char="§"/>
            </a:pPr>
            <a:r>
              <a:rPr lang="es-MX" sz="1250" b="1" dirty="0"/>
              <a:t>2035: </a:t>
            </a:r>
            <a:r>
              <a:rPr lang="es-MX" sz="1250" dirty="0"/>
              <a:t>1 equipo activo</a:t>
            </a:r>
          </a:p>
          <a:p>
            <a:pPr algn="l"/>
            <a:endParaRPr lang="es-MX" sz="1000" dirty="0"/>
          </a:p>
          <a:p>
            <a:pPr algn="l"/>
            <a:r>
              <a:rPr lang="es-MX" sz="1250" b="1" dirty="0"/>
              <a:t>ESSALUD: </a:t>
            </a:r>
          </a:p>
          <a:p>
            <a:pPr marL="285750" indent="-285750" algn="l">
              <a:buFont typeface="Wingdings" panose="05000000000000000000" pitchFamily="2" charset="2"/>
              <a:buChar char="§"/>
            </a:pPr>
            <a:r>
              <a:rPr lang="es-MX" sz="1250" b="1" dirty="0"/>
              <a:t>2023: </a:t>
            </a:r>
            <a:r>
              <a:rPr lang="es-MX" sz="1250" dirty="0"/>
              <a:t>2 equipos activos</a:t>
            </a:r>
          </a:p>
          <a:p>
            <a:pPr marL="285750" indent="-285750" algn="l">
              <a:buFont typeface="Wingdings" panose="05000000000000000000" pitchFamily="2" charset="2"/>
              <a:buChar char="§"/>
            </a:pPr>
            <a:r>
              <a:rPr lang="es-MX" sz="1250" b="1" dirty="0"/>
              <a:t>2030: </a:t>
            </a:r>
            <a:r>
              <a:rPr lang="es-MX" sz="1250" dirty="0"/>
              <a:t>0 equipo activo</a:t>
            </a:r>
          </a:p>
          <a:p>
            <a:pPr marL="285750" indent="-285750" algn="l">
              <a:buFont typeface="Wingdings" panose="05000000000000000000" pitchFamily="2" charset="2"/>
              <a:buChar char="§"/>
            </a:pPr>
            <a:r>
              <a:rPr lang="es-MX" sz="1250" b="1" dirty="0"/>
              <a:t>2035: </a:t>
            </a:r>
            <a:r>
              <a:rPr lang="es-MX" sz="1250" dirty="0"/>
              <a:t>0 equipo activo</a:t>
            </a:r>
          </a:p>
          <a:p>
            <a:pPr algn="l"/>
            <a:endParaRPr lang="es-MX" sz="1000" dirty="0"/>
          </a:p>
          <a:p>
            <a:pPr algn="l"/>
            <a:r>
              <a:rPr lang="es-MX" sz="1250" b="1" dirty="0"/>
              <a:t>PRIVADO: </a:t>
            </a:r>
          </a:p>
          <a:p>
            <a:pPr marL="285750" indent="-285750" algn="l">
              <a:buFont typeface="Wingdings" panose="05000000000000000000" pitchFamily="2" charset="2"/>
              <a:buChar char="§"/>
            </a:pPr>
            <a:r>
              <a:rPr lang="es-MX" sz="1250" b="1" dirty="0"/>
              <a:t>2023: </a:t>
            </a:r>
            <a:r>
              <a:rPr lang="es-MX" sz="1250" dirty="0"/>
              <a:t>4 equipos activos</a:t>
            </a:r>
          </a:p>
          <a:p>
            <a:pPr marL="285750" indent="-285750" algn="l">
              <a:buFont typeface="Wingdings" panose="05000000000000000000" pitchFamily="2" charset="2"/>
              <a:buChar char="§"/>
            </a:pPr>
            <a:r>
              <a:rPr lang="es-MX" sz="1250" b="1" dirty="0"/>
              <a:t>2030: </a:t>
            </a:r>
            <a:r>
              <a:rPr lang="es-MX" sz="1250" dirty="0"/>
              <a:t>2 equipos activos</a:t>
            </a:r>
          </a:p>
          <a:p>
            <a:pPr marL="285750" indent="-285750" algn="l">
              <a:buFont typeface="Wingdings" panose="05000000000000000000" pitchFamily="2" charset="2"/>
              <a:buChar char="§"/>
            </a:pPr>
            <a:r>
              <a:rPr lang="es-MX" sz="1250" b="1" dirty="0"/>
              <a:t>2035: </a:t>
            </a:r>
            <a:r>
              <a:rPr lang="es-MX" sz="1250" dirty="0"/>
              <a:t>0 equipo activo</a:t>
            </a:r>
          </a:p>
          <a:p>
            <a:pPr algn="l"/>
            <a:endParaRPr lang="es-MX" sz="1000" dirty="0"/>
          </a:p>
          <a:p>
            <a:pPr algn="l"/>
            <a:r>
              <a:rPr lang="es-MX" sz="1250" dirty="0"/>
              <a:t>A diferencia del sector privado, solo se han adquirido 3 equipos de braquiterapia hasta el 2017, y no se prevén compras de estos equipos en los próximos años</a:t>
            </a:r>
            <a:br>
              <a:rPr lang="es-MX" sz="1250" dirty="0"/>
            </a:br>
            <a:endParaRPr lang="es-MX" sz="1000" dirty="0"/>
          </a:p>
          <a:p>
            <a:pPr marL="285750" indent="-285750" algn="l">
              <a:buFont typeface="Wingdings" panose="05000000000000000000" pitchFamily="2" charset="2"/>
              <a:buChar char="§"/>
            </a:pPr>
            <a:r>
              <a:rPr lang="es-MX" sz="1250" b="1" dirty="0"/>
              <a:t>2023: </a:t>
            </a:r>
            <a:r>
              <a:rPr lang="es-MX" sz="1250" dirty="0"/>
              <a:t>11 equipos activos</a:t>
            </a:r>
          </a:p>
          <a:p>
            <a:pPr marL="285750" indent="-285750" algn="l">
              <a:buFont typeface="Wingdings" panose="05000000000000000000" pitchFamily="2" charset="2"/>
              <a:buChar char="§"/>
            </a:pPr>
            <a:r>
              <a:rPr lang="es-MX" sz="1250" b="1" dirty="0"/>
              <a:t>2030: </a:t>
            </a:r>
            <a:r>
              <a:rPr lang="es-MX" sz="1250" dirty="0"/>
              <a:t>5 equipos activos</a:t>
            </a:r>
          </a:p>
          <a:p>
            <a:pPr marL="285750" indent="-285750" algn="l">
              <a:buFont typeface="Wingdings" panose="05000000000000000000" pitchFamily="2" charset="2"/>
              <a:buChar char="§"/>
            </a:pPr>
            <a:r>
              <a:rPr lang="es-MX" sz="1250" b="1" dirty="0"/>
              <a:t>2035: </a:t>
            </a:r>
            <a:r>
              <a:rPr lang="es-MX" sz="1250" dirty="0"/>
              <a:t>1 equipo activo</a:t>
            </a:r>
          </a:p>
        </p:txBody>
      </p:sp>
      <p:sp>
        <p:nvSpPr>
          <p:cNvPr id="9" name="CuadroTexto 8">
            <a:extLst>
              <a:ext uri="{FF2B5EF4-FFF2-40B4-BE49-F238E27FC236}">
                <a16:creationId xmlns:a16="http://schemas.microsoft.com/office/drawing/2014/main" id="{318BD532-1DCF-99B6-2479-F3D47B7D098B}"/>
              </a:ext>
            </a:extLst>
          </p:cNvPr>
          <p:cNvSpPr txBox="1"/>
          <p:nvPr/>
        </p:nvSpPr>
        <p:spPr>
          <a:xfrm>
            <a:off x="414100" y="549197"/>
            <a:ext cx="7098610" cy="738664"/>
          </a:xfrm>
          <a:prstGeom prst="rect">
            <a:avLst/>
          </a:prstGeom>
          <a:noFill/>
        </p:spPr>
        <p:txBody>
          <a:bodyPr wrap="none" rtlCol="0">
            <a:spAutoFit/>
          </a:bodyPr>
          <a:lstStyle/>
          <a:p>
            <a:r>
              <a:rPr lang="es-PE" sz="2400" b="1" dirty="0">
                <a:solidFill>
                  <a:srgbClr val="0070C0"/>
                </a:solidFill>
              </a:rPr>
              <a:t>POYECCIÓN DE EQUIPOS ACTIVOS EN BRAQUITERAPIA</a:t>
            </a:r>
            <a:br>
              <a:rPr lang="es-PE" sz="2400" b="1" dirty="0">
                <a:solidFill>
                  <a:srgbClr val="0070C0"/>
                </a:solidFill>
              </a:rPr>
            </a:br>
            <a:r>
              <a:rPr lang="es-PE" b="1" dirty="0">
                <a:solidFill>
                  <a:srgbClr val="0070C0"/>
                </a:solidFill>
              </a:rPr>
              <a:t>Equipos activos por Sistema de Salud</a:t>
            </a:r>
            <a:endParaRPr lang="es-PE" sz="2000" b="1" dirty="0">
              <a:solidFill>
                <a:srgbClr val="0070C0"/>
              </a:solidFill>
            </a:endParaRPr>
          </a:p>
        </p:txBody>
      </p:sp>
    </p:spTree>
    <p:extLst>
      <p:ext uri="{BB962C8B-B14F-4D97-AF65-F5344CB8AC3E}">
        <p14:creationId xmlns:p14="http://schemas.microsoft.com/office/powerpoint/2010/main" val="2865806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to 8">
            <a:extLst>
              <a:ext uri="{FF2B5EF4-FFF2-40B4-BE49-F238E27FC236}">
                <a16:creationId xmlns:a16="http://schemas.microsoft.com/office/drawing/2014/main" id="{8B99A408-9002-807D-6C0D-087A68B70C18}"/>
              </a:ext>
            </a:extLst>
          </p:cNvPr>
          <p:cNvGraphicFramePr>
            <a:graphicFrameLocks noChangeAspect="1"/>
          </p:cNvGraphicFramePr>
          <p:nvPr/>
        </p:nvGraphicFramePr>
        <p:xfrm>
          <a:off x="498475" y="1219200"/>
          <a:ext cx="11077575" cy="5356225"/>
        </p:xfrm>
        <a:graphic>
          <a:graphicData uri="http://schemas.openxmlformats.org/presentationml/2006/ole">
            <mc:AlternateContent xmlns:mc="http://schemas.openxmlformats.org/markup-compatibility/2006">
              <mc:Choice xmlns:v="urn:schemas-microsoft-com:vml" Requires="v">
                <p:oleObj name="Worksheet" r:id="rId3" imgW="13925601" imgH="6734162" progId="Excel.Sheet.12">
                  <p:embed/>
                </p:oleObj>
              </mc:Choice>
              <mc:Fallback>
                <p:oleObj name="Worksheet" r:id="rId3" imgW="13925601" imgH="6734162" progId="Excel.Sheet.12">
                  <p:embed/>
                  <p:pic>
                    <p:nvPicPr>
                      <p:cNvPr id="9" name="Objeto 8">
                        <a:extLst>
                          <a:ext uri="{FF2B5EF4-FFF2-40B4-BE49-F238E27FC236}">
                            <a16:creationId xmlns:a16="http://schemas.microsoft.com/office/drawing/2014/main" id="{8B99A408-9002-807D-6C0D-087A68B70C18}"/>
                          </a:ext>
                        </a:extLst>
                      </p:cNvPr>
                      <p:cNvPicPr/>
                      <p:nvPr/>
                    </p:nvPicPr>
                    <p:blipFill>
                      <a:blip r:embed="rId4"/>
                      <a:stretch>
                        <a:fillRect/>
                      </a:stretch>
                    </p:blipFill>
                    <p:spPr>
                      <a:xfrm>
                        <a:off x="498475" y="1219200"/>
                        <a:ext cx="11077575" cy="5356225"/>
                      </a:xfrm>
                      <a:prstGeom prst="rect">
                        <a:avLst/>
                      </a:prstGeom>
                    </p:spPr>
                  </p:pic>
                </p:oleObj>
              </mc:Fallback>
            </mc:AlternateContent>
          </a:graphicData>
        </a:graphic>
      </p:graphicFrame>
      <p:pic>
        <p:nvPicPr>
          <p:cNvPr id="4"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F8EE1926-4285-ABBE-E099-15371F38D0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munochemInstituto Nacional de Enfermedades Neoplásicas">
            <a:extLst>
              <a:ext uri="{FF2B5EF4-FFF2-40B4-BE49-F238E27FC236}">
                <a16:creationId xmlns:a16="http://schemas.microsoft.com/office/drawing/2014/main" id="{2381F64C-8B42-6F3C-3149-3BCDC8158259}"/>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90F1EA9-F506-EC4C-BA79-75761748873D}"/>
              </a:ext>
            </a:extLst>
          </p:cNvPr>
          <p:cNvSpPr txBox="1"/>
          <p:nvPr/>
        </p:nvSpPr>
        <p:spPr>
          <a:xfrm>
            <a:off x="414100" y="549197"/>
            <a:ext cx="9937400" cy="738664"/>
          </a:xfrm>
          <a:prstGeom prst="rect">
            <a:avLst/>
          </a:prstGeom>
          <a:noFill/>
        </p:spPr>
        <p:txBody>
          <a:bodyPr wrap="none" rtlCol="0">
            <a:spAutoFit/>
          </a:bodyPr>
          <a:lstStyle/>
          <a:p>
            <a:r>
              <a:rPr lang="es-PE" sz="2400" b="1" dirty="0">
                <a:solidFill>
                  <a:srgbClr val="0070C0"/>
                </a:solidFill>
              </a:rPr>
              <a:t>EQUIPOS DE RADIOTERAPIA EXTERNA ACTIVOS EN LOS SITEMAS DE SALUD</a:t>
            </a:r>
            <a:br>
              <a:rPr lang="es-PE" sz="2400" b="1" dirty="0">
                <a:solidFill>
                  <a:srgbClr val="0070C0"/>
                </a:solidFill>
              </a:rPr>
            </a:br>
            <a:r>
              <a:rPr lang="es-PE" b="1" dirty="0">
                <a:solidFill>
                  <a:srgbClr val="0070C0"/>
                </a:solidFill>
              </a:rPr>
              <a:t>Cantidad de equipos activos y compras estimadas</a:t>
            </a:r>
            <a:endParaRPr lang="es-PE" sz="2000" b="1" dirty="0">
              <a:solidFill>
                <a:srgbClr val="0070C0"/>
              </a:solidFill>
            </a:endParaRPr>
          </a:p>
        </p:txBody>
      </p:sp>
    </p:spTree>
    <p:extLst>
      <p:ext uri="{BB962C8B-B14F-4D97-AF65-F5344CB8AC3E}">
        <p14:creationId xmlns:p14="http://schemas.microsoft.com/office/powerpoint/2010/main" val="1925276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a Dra. Theresa Ochoa formó parte del panel de expertos para la elaboración  en la nueva guía de diagnóstico y tratamiento de neumonía del Ministerio de  Salud del Perú">
            <a:extLst>
              <a:ext uri="{FF2B5EF4-FFF2-40B4-BE49-F238E27FC236}">
                <a16:creationId xmlns:a16="http://schemas.microsoft.com/office/drawing/2014/main" id="{F8EE1926-4285-ABBE-E099-15371F38D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17" y="169497"/>
            <a:ext cx="1427147" cy="37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munochemInstituto Nacional de Enfermedades Neoplásicas">
            <a:extLst>
              <a:ext uri="{FF2B5EF4-FFF2-40B4-BE49-F238E27FC236}">
                <a16:creationId xmlns:a16="http://schemas.microsoft.com/office/drawing/2014/main" id="{2381F64C-8B42-6F3C-3149-3BCDC8158259}"/>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5785" t="13042" r="44643" b="23072"/>
          <a:stretch/>
        </p:blipFill>
        <p:spPr bwMode="auto">
          <a:xfrm>
            <a:off x="11041166" y="135217"/>
            <a:ext cx="938156" cy="52030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90F1EA9-F506-EC4C-BA79-75761748873D}"/>
              </a:ext>
            </a:extLst>
          </p:cNvPr>
          <p:cNvSpPr txBox="1"/>
          <p:nvPr/>
        </p:nvSpPr>
        <p:spPr>
          <a:xfrm>
            <a:off x="414100" y="549197"/>
            <a:ext cx="9937400" cy="738664"/>
          </a:xfrm>
          <a:prstGeom prst="rect">
            <a:avLst/>
          </a:prstGeom>
          <a:noFill/>
        </p:spPr>
        <p:txBody>
          <a:bodyPr wrap="none" rtlCol="0">
            <a:spAutoFit/>
          </a:bodyPr>
          <a:lstStyle/>
          <a:p>
            <a:r>
              <a:rPr lang="es-PE" sz="2400" b="1" dirty="0">
                <a:solidFill>
                  <a:srgbClr val="0070C0"/>
                </a:solidFill>
              </a:rPr>
              <a:t>EQUIPOS DE RADIOTERAPIA EXTERNA ACTIVOS EN LOS SITEMAS DE SALUD</a:t>
            </a:r>
            <a:br>
              <a:rPr lang="es-PE" sz="2400" b="1" dirty="0">
                <a:solidFill>
                  <a:srgbClr val="0070C0"/>
                </a:solidFill>
              </a:rPr>
            </a:br>
            <a:r>
              <a:rPr lang="es-PE" b="1" dirty="0">
                <a:solidFill>
                  <a:srgbClr val="0070C0"/>
                </a:solidFill>
              </a:rPr>
              <a:t>Cantidad de equipos activos y compras estimadas</a:t>
            </a:r>
            <a:endParaRPr lang="es-PE" sz="2000" b="1" dirty="0">
              <a:solidFill>
                <a:srgbClr val="0070C0"/>
              </a:solidFill>
            </a:endParaRPr>
          </a:p>
        </p:txBody>
      </p:sp>
      <p:sp>
        <p:nvSpPr>
          <p:cNvPr id="7" name="CuadroTexto 6">
            <a:extLst>
              <a:ext uri="{FF2B5EF4-FFF2-40B4-BE49-F238E27FC236}">
                <a16:creationId xmlns:a16="http://schemas.microsoft.com/office/drawing/2014/main" id="{B0DE2D56-65B0-8EBA-BEC4-8ABB9BAB55CA}"/>
              </a:ext>
            </a:extLst>
          </p:cNvPr>
          <p:cNvSpPr txBox="1"/>
          <p:nvPr/>
        </p:nvSpPr>
        <p:spPr>
          <a:xfrm>
            <a:off x="9072050" y="1241022"/>
            <a:ext cx="1920240" cy="261610"/>
          </a:xfrm>
          <a:prstGeom prst="rect">
            <a:avLst/>
          </a:prstGeom>
          <a:noFill/>
        </p:spPr>
        <p:txBody>
          <a:bodyPr wrap="square" lIns="0" rIns="0">
            <a:spAutoFit/>
          </a:bodyPr>
          <a:lstStyle>
            <a:defPPr>
              <a:defRPr lang="es-PE"/>
            </a:defPPr>
            <a:lvl1pPr algn="ctr">
              <a:defRPr sz="1200">
                <a:solidFill>
                  <a:srgbClr val="000000"/>
                </a:solidFill>
                <a:latin typeface="Arial" panose="020B0604020202020204" pitchFamily="34" charset="0"/>
              </a:defRPr>
            </a:lvl1pPr>
          </a:lstStyle>
          <a:p>
            <a:pPr algn="l"/>
            <a:r>
              <a:rPr lang="es-MX" sz="1050" b="1" dirty="0">
                <a:solidFill>
                  <a:srgbClr val="735600"/>
                </a:solidFill>
              </a:rPr>
              <a:t>RADIOTERAPIA EXTERNA</a:t>
            </a:r>
          </a:p>
        </p:txBody>
      </p:sp>
      <p:sp>
        <p:nvSpPr>
          <p:cNvPr id="3" name="CuadroTexto 2">
            <a:extLst>
              <a:ext uri="{FF2B5EF4-FFF2-40B4-BE49-F238E27FC236}">
                <a16:creationId xmlns:a16="http://schemas.microsoft.com/office/drawing/2014/main" id="{1A099783-7D69-40DB-A919-5324B36893D6}"/>
              </a:ext>
            </a:extLst>
          </p:cNvPr>
          <p:cNvSpPr txBox="1"/>
          <p:nvPr/>
        </p:nvSpPr>
        <p:spPr>
          <a:xfrm>
            <a:off x="9120926" y="3815290"/>
            <a:ext cx="1920240" cy="253916"/>
          </a:xfrm>
          <a:prstGeom prst="rect">
            <a:avLst/>
          </a:prstGeom>
          <a:noFill/>
        </p:spPr>
        <p:txBody>
          <a:bodyPr wrap="square" lIns="0" rIns="0">
            <a:spAutoFit/>
          </a:bodyPr>
          <a:lstStyle>
            <a:defPPr>
              <a:defRPr lang="es-PE"/>
            </a:defPPr>
            <a:lvl1pPr algn="ctr">
              <a:defRPr sz="1050" b="1">
                <a:solidFill>
                  <a:srgbClr val="735600"/>
                </a:solidFill>
                <a:latin typeface="Arial" panose="020B0604020202020204" pitchFamily="34" charset="0"/>
              </a:defRPr>
            </a:lvl1pPr>
          </a:lstStyle>
          <a:p>
            <a:pPr algn="l"/>
            <a:r>
              <a:rPr lang="es-MX" dirty="0">
                <a:solidFill>
                  <a:srgbClr val="70AD47"/>
                </a:solidFill>
              </a:rPr>
              <a:t>BRAQUITERAPIA</a:t>
            </a:r>
          </a:p>
        </p:txBody>
      </p:sp>
      <p:graphicFrame>
        <p:nvGraphicFramePr>
          <p:cNvPr id="8" name="Objeto 7">
            <a:extLst>
              <a:ext uri="{FF2B5EF4-FFF2-40B4-BE49-F238E27FC236}">
                <a16:creationId xmlns:a16="http://schemas.microsoft.com/office/drawing/2014/main" id="{0B3799BC-261D-E083-D72B-2C54A1CAEADF}"/>
              </a:ext>
            </a:extLst>
          </p:cNvPr>
          <p:cNvGraphicFramePr>
            <a:graphicFrameLocks noChangeAspect="1"/>
          </p:cNvGraphicFramePr>
          <p:nvPr/>
        </p:nvGraphicFramePr>
        <p:xfrm>
          <a:off x="414100" y="1287861"/>
          <a:ext cx="8505825" cy="5278168"/>
        </p:xfrm>
        <a:graphic>
          <a:graphicData uri="http://schemas.openxmlformats.org/presentationml/2006/ole">
            <mc:AlternateContent xmlns:mc="http://schemas.openxmlformats.org/markup-compatibility/2006">
              <mc:Choice xmlns:v="urn:schemas-microsoft-com:vml" Requires="v">
                <p:oleObj name="Worksheet" r:id="rId5" imgW="10668116" imgH="6619824" progId="Excel.Sheet.12">
                  <p:embed/>
                </p:oleObj>
              </mc:Choice>
              <mc:Fallback>
                <p:oleObj name="Worksheet" r:id="rId5" imgW="10668116" imgH="6619824" progId="Excel.Sheet.12">
                  <p:embed/>
                  <p:pic>
                    <p:nvPicPr>
                      <p:cNvPr id="8" name="Objeto 7">
                        <a:extLst>
                          <a:ext uri="{FF2B5EF4-FFF2-40B4-BE49-F238E27FC236}">
                            <a16:creationId xmlns:a16="http://schemas.microsoft.com/office/drawing/2014/main" id="{0B3799BC-261D-E083-D72B-2C54A1CAEADF}"/>
                          </a:ext>
                        </a:extLst>
                      </p:cNvPr>
                      <p:cNvPicPr/>
                      <p:nvPr/>
                    </p:nvPicPr>
                    <p:blipFill>
                      <a:blip r:embed="rId6"/>
                      <a:stretch>
                        <a:fillRect/>
                      </a:stretch>
                    </p:blipFill>
                    <p:spPr>
                      <a:xfrm>
                        <a:off x="414100" y="1287861"/>
                        <a:ext cx="8505825" cy="5278168"/>
                      </a:xfrm>
                      <a:prstGeom prst="rect">
                        <a:avLst/>
                      </a:prstGeom>
                      <a:ln>
                        <a:noFill/>
                      </a:ln>
                    </p:spPr>
                  </p:pic>
                </p:oleObj>
              </mc:Fallback>
            </mc:AlternateContent>
          </a:graphicData>
        </a:graphic>
      </p:graphicFrame>
      <p:graphicFrame>
        <p:nvGraphicFramePr>
          <p:cNvPr id="9" name="Diagrama 8">
            <a:extLst>
              <a:ext uri="{FF2B5EF4-FFF2-40B4-BE49-F238E27FC236}">
                <a16:creationId xmlns:a16="http://schemas.microsoft.com/office/drawing/2014/main" id="{14503D13-105D-033E-95D0-EFDA0BA73C29}"/>
              </a:ext>
            </a:extLst>
          </p:cNvPr>
          <p:cNvGraphicFramePr/>
          <p:nvPr/>
        </p:nvGraphicFramePr>
        <p:xfrm>
          <a:off x="8997038" y="1502632"/>
          <a:ext cx="3137812" cy="19968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a 12">
            <a:extLst>
              <a:ext uri="{FF2B5EF4-FFF2-40B4-BE49-F238E27FC236}">
                <a16:creationId xmlns:a16="http://schemas.microsoft.com/office/drawing/2014/main" id="{EB6CCEFD-148B-6252-145D-87DA5CAEF930}"/>
              </a:ext>
            </a:extLst>
          </p:cNvPr>
          <p:cNvGraphicFramePr/>
          <p:nvPr/>
        </p:nvGraphicFramePr>
        <p:xfrm>
          <a:off x="9072050" y="4069206"/>
          <a:ext cx="3137812" cy="199689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48753769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14221</TotalTime>
  <Words>3667</Words>
  <Application>Microsoft Office PowerPoint</Application>
  <PresentationFormat>Panorámica</PresentationFormat>
  <Paragraphs>313</Paragraphs>
  <Slides>33</Slides>
  <Notes>12</Notes>
  <HiddenSlides>0</HiddenSlides>
  <MMClips>0</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2</vt:i4>
      </vt:variant>
      <vt:variant>
        <vt:lpstr>Títulos de diapositiva</vt:lpstr>
      </vt:variant>
      <vt:variant>
        <vt:i4>33</vt:i4>
      </vt:variant>
    </vt:vector>
  </HeadingPairs>
  <TitlesOfParts>
    <vt:vector size="41" baseType="lpstr">
      <vt:lpstr>Arial</vt:lpstr>
      <vt:lpstr>Calibri</vt:lpstr>
      <vt:lpstr>Calibri Light</vt:lpstr>
      <vt:lpstr>Cambria Math</vt:lpstr>
      <vt:lpstr>Wingdings</vt:lpstr>
      <vt:lpstr>Tema de Office</vt:lpstr>
      <vt:lpstr>Worksheet</vt:lpstr>
      <vt:lpstr>Hoja de cálculo de Microsoft Excel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Dante Reynaldo Baldeon Molleda</dc:creator>
  <cp:lastModifiedBy>Director General</cp:lastModifiedBy>
  <cp:revision>180</cp:revision>
  <cp:lastPrinted>2023-07-14T19:16:14Z</cp:lastPrinted>
  <dcterms:created xsi:type="dcterms:W3CDTF">2023-05-23T15:26:37Z</dcterms:created>
  <dcterms:modified xsi:type="dcterms:W3CDTF">2025-02-20T11:30:34Z</dcterms:modified>
</cp:coreProperties>
</file>